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46" r:id="rId3"/>
    <p:sldId id="337" r:id="rId4"/>
    <p:sldId id="338" r:id="rId5"/>
    <p:sldId id="339" r:id="rId6"/>
    <p:sldId id="340" r:id="rId7"/>
    <p:sldId id="347" r:id="rId8"/>
    <p:sldId id="350" r:id="rId9"/>
    <p:sldId id="353" r:id="rId10"/>
    <p:sldId id="354" r:id="rId11"/>
    <p:sldId id="355" r:id="rId12"/>
    <p:sldId id="356" r:id="rId13"/>
    <p:sldId id="357" r:id="rId14"/>
    <p:sldId id="358" r:id="rId15"/>
    <p:sldId id="351" r:id="rId16"/>
    <p:sldId id="349" r:id="rId17"/>
    <p:sldId id="359" r:id="rId18"/>
    <p:sldId id="313" r:id="rId19"/>
    <p:sldId id="326" r:id="rId20"/>
    <p:sldId id="316" r:id="rId21"/>
    <p:sldId id="319" r:id="rId22"/>
    <p:sldId id="322" r:id="rId23"/>
    <p:sldId id="323" r:id="rId24"/>
    <p:sldId id="314" r:id="rId25"/>
    <p:sldId id="315" r:id="rId26"/>
    <p:sldId id="325" r:id="rId27"/>
    <p:sldId id="327" r:id="rId28"/>
    <p:sldId id="291" r:id="rId29"/>
    <p:sldId id="292" r:id="rId30"/>
    <p:sldId id="304" r:id="rId31"/>
    <p:sldId id="303" r:id="rId32"/>
    <p:sldId id="306" r:id="rId33"/>
    <p:sldId id="301" r:id="rId34"/>
    <p:sldId id="293" r:id="rId35"/>
    <p:sldId id="305" r:id="rId36"/>
    <p:sldId id="294" r:id="rId37"/>
    <p:sldId id="295" r:id="rId38"/>
    <p:sldId id="296" r:id="rId39"/>
    <p:sldId id="297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85" r:id="rId48"/>
    <p:sldId id="286" r:id="rId49"/>
    <p:sldId id="287" r:id="rId50"/>
    <p:sldId id="288" r:id="rId51"/>
    <p:sldId id="289" r:id="rId52"/>
    <p:sldId id="298" r:id="rId53"/>
    <p:sldId id="299" r:id="rId54"/>
    <p:sldId id="300" r:id="rId55"/>
    <p:sldId id="307" r:id="rId56"/>
    <p:sldId id="328" r:id="rId57"/>
    <p:sldId id="308" r:id="rId58"/>
    <p:sldId id="309" r:id="rId59"/>
    <p:sldId id="310" r:id="rId60"/>
    <p:sldId id="311" r:id="rId61"/>
    <p:sldId id="312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포트폴리오" id="{2C5DBBBF-5BCE-4579-901D-0DB7084D0098}">
          <p14:sldIdLst>
            <p14:sldId id="256"/>
          </p14:sldIdLst>
        </p14:section>
        <p14:section name="우리혼자산다" id="{A72057E3-CD56-48ED-AF99-4668C6014211}">
          <p14:sldIdLst>
            <p14:sldId id="346"/>
            <p14:sldId id="337"/>
            <p14:sldId id="338"/>
            <p14:sldId id="339"/>
            <p14:sldId id="340"/>
            <p14:sldId id="347"/>
            <p14:sldId id="350"/>
            <p14:sldId id="353"/>
            <p14:sldId id="354"/>
            <p14:sldId id="355"/>
            <p14:sldId id="356"/>
            <p14:sldId id="357"/>
            <p14:sldId id="358"/>
            <p14:sldId id="351"/>
            <p14:sldId id="349"/>
            <p14:sldId id="359"/>
          </p14:sldIdLst>
        </p14:section>
        <p14:section name="타요타요" id="{122E6858-29C8-4228-8559-E96D089C6920}">
          <p14:sldIdLst>
            <p14:sldId id="313"/>
            <p14:sldId id="326"/>
            <p14:sldId id="316"/>
            <p14:sldId id="319"/>
            <p14:sldId id="322"/>
            <p14:sldId id="323"/>
            <p14:sldId id="314"/>
            <p14:sldId id="315"/>
            <p14:sldId id="325"/>
            <p14:sldId id="327"/>
          </p14:sldIdLst>
        </p14:section>
        <p14:section name="내 차 찾기 서비스" id="{4229BF6C-6F88-472F-B928-B6383A640F26}">
          <p14:sldIdLst>
            <p14:sldId id="291"/>
            <p14:sldId id="292"/>
            <p14:sldId id="304"/>
            <p14:sldId id="303"/>
            <p14:sldId id="306"/>
            <p14:sldId id="301"/>
            <p14:sldId id="293"/>
            <p14:sldId id="305"/>
            <p14:sldId id="294"/>
          </p14:sldIdLst>
        </p14:section>
        <p14:section name="출입 관리 서비스" id="{81199828-13C4-4469-8F62-8908D67E6F3E}">
          <p14:sldIdLst>
            <p14:sldId id="295"/>
            <p14:sldId id="296"/>
            <p14:sldId id="297"/>
          </p14:sldIdLst>
        </p14:section>
        <p14:section name="효플" id="{B56500BC-2105-4D74-ADC9-F6E7ADBF5FAF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러브센스 E-BOOK" id="{17540B69-481A-41B2-A349-ACF1A485863B}">
          <p14:sldIdLst>
            <p14:sldId id="285"/>
            <p14:sldId id="286"/>
            <p14:sldId id="287"/>
            <p14:sldId id="288"/>
            <p14:sldId id="289"/>
          </p14:sldIdLst>
        </p14:section>
        <p14:section name="폭탄피하기" id="{EEE2CC9E-FADC-47F2-A1BA-346D74A981AB}">
          <p14:sldIdLst>
            <p14:sldId id="298"/>
            <p14:sldId id="299"/>
            <p14:sldId id="300"/>
            <p14:sldId id="307"/>
            <p14:sldId id="328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10" autoAdjust="0"/>
    <p:restoredTop sz="91003" autoAdjust="0"/>
  </p:normalViewPr>
  <p:slideViewPr>
    <p:cSldViewPr snapToGrid="0">
      <p:cViewPr varScale="1">
        <p:scale>
          <a:sx n="66" d="100"/>
          <a:sy n="66" d="100"/>
        </p:scale>
        <p:origin x="102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37A2B-159F-4176-94DE-6E16DA411284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9D293-243C-40E4-8333-E6015C85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00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07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5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9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08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19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44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201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09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9D293-243C-40E4-8333-E6015C85B1E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218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9D293-243C-40E4-8333-E6015C85B1E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96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효도는 연락에서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시작됩니다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부모님게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연락알림이</a:t>
            </a:r>
            <a:r>
              <a:rPr lang="ko-KR" altLang="en-US" dirty="0" smtClean="0"/>
              <a:t> 오는 </a:t>
            </a:r>
            <a:r>
              <a:rPr lang="ko-KR" altLang="en-US" dirty="0" err="1" smtClean="0"/>
              <a:t>어플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9D293-243C-40E4-8333-E6015C85B1E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74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89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폰트 사이즈 </a:t>
            </a:r>
            <a:r>
              <a:rPr lang="ko-KR" altLang="en-US" dirty="0" err="1" smtClean="0"/>
              <a:t>변환함수</a:t>
            </a:r>
            <a:r>
              <a:rPr lang="en-US" altLang="ko-KR" dirty="0" smtClean="0"/>
              <a:t>. (</a:t>
            </a:r>
            <a:br>
              <a:rPr lang="en-US" altLang="ko-KR" dirty="0" smtClean="0"/>
            </a:br>
            <a:r>
              <a:rPr lang="ko-KR" altLang="en-US" dirty="0" smtClean="0"/>
              <a:t>이전텍스트의 </a:t>
            </a:r>
            <a:r>
              <a:rPr lang="ko-KR" altLang="en-US" dirty="0" err="1" smtClean="0"/>
              <a:t>최대페이지</a:t>
            </a:r>
            <a:r>
              <a:rPr lang="ko-KR" altLang="en-US" dirty="0" smtClean="0"/>
              <a:t> 수</a:t>
            </a:r>
            <a:r>
              <a:rPr lang="en-US" altLang="ko-KR" dirty="0" smtClean="0"/>
              <a:t>/ </a:t>
            </a:r>
            <a:r>
              <a:rPr lang="ko-KR" altLang="en-US" dirty="0" smtClean="0"/>
              <a:t>바뀐 텍스트의 최대 페이지 수 </a:t>
            </a:r>
            <a:r>
              <a:rPr lang="en-US" altLang="ko-KR" dirty="0" smtClean="0"/>
              <a:t>)* </a:t>
            </a:r>
            <a:r>
              <a:rPr lang="ko-KR" altLang="en-US" dirty="0" smtClean="0"/>
              <a:t>이전 텍스트에서 나타내고 있던 페이지수에서 </a:t>
            </a:r>
            <a:r>
              <a:rPr lang="ko-KR" altLang="en-US" dirty="0" err="1" smtClean="0"/>
              <a:t>나온값에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0.5</a:t>
            </a:r>
            <a:r>
              <a:rPr lang="ko-KR" altLang="en-US" dirty="0" smtClean="0"/>
              <a:t>이하면 </a:t>
            </a:r>
            <a:r>
              <a:rPr lang="ko-KR" altLang="en-US" dirty="0" err="1" smtClean="0"/>
              <a:t>반내림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0.5 </a:t>
            </a:r>
            <a:r>
              <a:rPr lang="ko-KR" altLang="en-US" dirty="0" smtClean="0"/>
              <a:t>이상이면 반올림 해서 나온 값이 바뀐 폰트에서 </a:t>
            </a:r>
            <a:r>
              <a:rPr lang="ko-KR" altLang="en-US" dirty="0" err="1" smtClean="0"/>
              <a:t>나타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내야될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9D293-243C-40E4-8333-E6015C85B1E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39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폰트 사이즈 </a:t>
            </a:r>
            <a:r>
              <a:rPr lang="ko-KR" altLang="en-US" dirty="0" err="1" smtClean="0"/>
              <a:t>변환함수</a:t>
            </a:r>
            <a:r>
              <a:rPr lang="en-US" altLang="ko-KR" dirty="0" smtClean="0"/>
              <a:t>. (</a:t>
            </a:r>
            <a:br>
              <a:rPr lang="en-US" altLang="ko-KR" dirty="0" smtClean="0"/>
            </a:br>
            <a:r>
              <a:rPr lang="ko-KR" altLang="en-US" dirty="0" smtClean="0"/>
              <a:t>이전텍스트의 </a:t>
            </a:r>
            <a:r>
              <a:rPr lang="ko-KR" altLang="en-US" dirty="0" err="1" smtClean="0"/>
              <a:t>최대페이지</a:t>
            </a:r>
            <a:r>
              <a:rPr lang="ko-KR" altLang="en-US" dirty="0" smtClean="0"/>
              <a:t> 수</a:t>
            </a:r>
            <a:r>
              <a:rPr lang="en-US" altLang="ko-KR" dirty="0" smtClean="0"/>
              <a:t>/ </a:t>
            </a:r>
            <a:r>
              <a:rPr lang="ko-KR" altLang="en-US" dirty="0" smtClean="0"/>
              <a:t>바뀐 텍스트의 최대 페이지 수 </a:t>
            </a:r>
            <a:r>
              <a:rPr lang="en-US" altLang="ko-KR" dirty="0" smtClean="0"/>
              <a:t>)* </a:t>
            </a:r>
            <a:r>
              <a:rPr lang="ko-KR" altLang="en-US" dirty="0" smtClean="0"/>
              <a:t>이전 텍스트에서 나타내고 있던 페이지수에서 </a:t>
            </a:r>
            <a:r>
              <a:rPr lang="ko-KR" altLang="en-US" dirty="0" err="1" smtClean="0"/>
              <a:t>나온값에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0.5</a:t>
            </a:r>
            <a:r>
              <a:rPr lang="ko-KR" altLang="en-US" dirty="0" smtClean="0"/>
              <a:t>이하면 </a:t>
            </a:r>
            <a:r>
              <a:rPr lang="ko-KR" altLang="en-US" dirty="0" err="1" smtClean="0"/>
              <a:t>반내림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0.5 </a:t>
            </a:r>
            <a:r>
              <a:rPr lang="ko-KR" altLang="en-US" dirty="0" smtClean="0"/>
              <a:t>이상이면 반올림 해서 나온 값이 바뀐 폰트에서 </a:t>
            </a:r>
            <a:r>
              <a:rPr lang="ko-KR" altLang="en-US" dirty="0" err="1" smtClean="0"/>
              <a:t>나타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내야될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9D293-243C-40E4-8333-E6015C85B1E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07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3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67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8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92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75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66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27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3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60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82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0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8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23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5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0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36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BE2C3-303E-4326-A842-D56D118F36A2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4AF95-0763-43BC-8B01-132818F7C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94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D9VpqAUID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5A6_IFC0iW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hyperlink" Target="https://www.youtube.com/watch?v=3ErAuiJ9ulY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6_lwERFl7O8" TargetMode="Externa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37204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포트폴리오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					</a:t>
            </a:r>
            <a:br>
              <a:rPr lang="en-US" altLang="ko-KR" dirty="0" smtClean="0"/>
            </a:br>
            <a:r>
              <a:rPr lang="en-US" altLang="ko-KR" dirty="0"/>
              <a:t>	</a:t>
            </a:r>
            <a:r>
              <a:rPr lang="en-US" altLang="ko-KR" dirty="0" smtClean="0"/>
              <a:t>						</a:t>
            </a:r>
            <a:r>
              <a:rPr lang="ko-KR" altLang="en-US" sz="4000" dirty="0" err="1" smtClean="0"/>
              <a:t>형태희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07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아이디로 로그인</a:t>
            </a:r>
            <a:r>
              <a:rPr lang="en-US" altLang="ko-KR" dirty="0">
                <a:latin typeface="+mj-ea"/>
              </a:rPr>
              <a:t>(API)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자동 로그인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프로필 조회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자동 </a:t>
            </a:r>
            <a:r>
              <a:rPr lang="ko-KR" altLang="en-US" dirty="0" err="1">
                <a:latin typeface="+mj-ea"/>
              </a:rPr>
              <a:t>뒤로가기</a:t>
            </a:r>
            <a:r>
              <a:rPr lang="ko-KR" altLang="en-US" dirty="0">
                <a:latin typeface="+mj-ea"/>
              </a:rPr>
              <a:t>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로그인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회원가입</a:t>
            </a:r>
            <a:endParaRPr lang="en-US" altLang="ko-KR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557" y="2022594"/>
            <a:ext cx="3938014" cy="3478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928" y="2017486"/>
            <a:ext cx="3938014" cy="3483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F75DA-2215-4760-9C22-82D671373CFA}"/>
              </a:ext>
            </a:extLst>
          </p:cNvPr>
          <p:cNvSpPr txBox="1"/>
          <p:nvPr/>
        </p:nvSpPr>
        <p:spPr>
          <a:xfrm>
            <a:off x="4555972" y="5587907"/>
            <a:ext cx="233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 </a:t>
            </a:r>
            <a:r>
              <a:rPr lang="en-US" altLang="ko-KR" b="1" dirty="0"/>
              <a:t>&gt; </a:t>
            </a:r>
            <a:r>
              <a:rPr lang="ko-KR" altLang="en-US" b="1" dirty="0"/>
              <a:t> 로그인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C3497-E513-4620-BC18-5D373A6C1014}"/>
              </a:ext>
            </a:extLst>
          </p:cNvPr>
          <p:cNvSpPr txBox="1"/>
          <p:nvPr/>
        </p:nvSpPr>
        <p:spPr>
          <a:xfrm>
            <a:off x="9218433" y="5587907"/>
            <a:ext cx="233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166667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67" y="1517901"/>
            <a:ext cx="5803207" cy="47087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203" y="1892066"/>
            <a:ext cx="3003124" cy="984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21465" r="15721"/>
          <a:stretch/>
        </p:blipFill>
        <p:spPr>
          <a:xfrm>
            <a:off x="7475203" y="4127629"/>
            <a:ext cx="3522308" cy="1982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997962" y="3680924"/>
            <a:ext cx="2405041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네이버 아이디 로그인</a:t>
            </a:r>
            <a:endParaRPr lang="en-US" altLang="ko-KR" sz="1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962" y="2427382"/>
            <a:ext cx="2999549" cy="984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8103CE-C1A6-4527-A924-75E073F28714}"/>
              </a:ext>
            </a:extLst>
          </p:cNvPr>
          <p:cNvSpPr/>
          <p:nvPr/>
        </p:nvSpPr>
        <p:spPr>
          <a:xfrm>
            <a:off x="1898504" y="2112464"/>
            <a:ext cx="2994932" cy="166478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32A0B633-E5AE-4B83-AD34-AB63A6F2475E}"/>
              </a:ext>
            </a:extLst>
          </p:cNvPr>
          <p:cNvGrpSpPr>
            <a:grpSpLocks/>
          </p:cNvGrpSpPr>
          <p:nvPr/>
        </p:nvGrpSpPr>
        <p:grpSpPr bwMode="auto">
          <a:xfrm>
            <a:off x="4309692" y="3581638"/>
            <a:ext cx="233363" cy="444500"/>
            <a:chOff x="1286694" y="1914525"/>
            <a:chExt cx="232594" cy="444161"/>
          </a:xfrm>
        </p:grpSpPr>
        <p:grpSp>
          <p:nvGrpSpPr>
            <p:cNvPr id="24" name="그룹 106">
              <a:extLst>
                <a:ext uri="{FF2B5EF4-FFF2-40B4-BE49-F238E27FC236}">
                  <a16:creationId xmlns:a16="http://schemas.microsoft.com/office/drawing/2014/main" id="{AFF5A972-3075-4DE0-B577-3A521AD3CB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6" name="타원 144">
                <a:extLst>
                  <a:ext uri="{FF2B5EF4-FFF2-40B4-BE49-F238E27FC236}">
                    <a16:creationId xmlns:a16="http://schemas.microsoft.com/office/drawing/2014/main" id="{D9F6ED10-9F52-44FD-90AE-1D7025178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148">
                <a:extLst>
                  <a:ext uri="{FF2B5EF4-FFF2-40B4-BE49-F238E27FC236}">
                    <a16:creationId xmlns:a16="http://schemas.microsoft.com/office/drawing/2014/main" id="{A0150464-5C75-48FF-8044-3C0B2679E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5" name="Picture 165">
              <a:extLst>
                <a:ext uri="{FF2B5EF4-FFF2-40B4-BE49-F238E27FC236}">
                  <a16:creationId xmlns:a16="http://schemas.microsoft.com/office/drawing/2014/main" id="{A568DB39-288C-4E47-B0FE-568540755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E5F6682-A7DA-4214-B773-14915EA0DC3B}"/>
              </a:ext>
            </a:extLst>
          </p:cNvPr>
          <p:cNvSpPr/>
          <p:nvPr/>
        </p:nvSpPr>
        <p:spPr>
          <a:xfrm>
            <a:off x="1916181" y="3767868"/>
            <a:ext cx="822925" cy="299694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44">
            <a:extLst>
              <a:ext uri="{FF2B5EF4-FFF2-40B4-BE49-F238E27FC236}">
                <a16:creationId xmlns:a16="http://schemas.microsoft.com/office/drawing/2014/main" id="{41424E8E-AB23-4A92-BE39-F0DBC9AF9185}"/>
              </a:ext>
            </a:extLst>
          </p:cNvPr>
          <p:cNvGrpSpPr>
            <a:grpSpLocks/>
          </p:cNvGrpSpPr>
          <p:nvPr/>
        </p:nvGrpSpPr>
        <p:grpSpPr bwMode="auto">
          <a:xfrm>
            <a:off x="2458068" y="3885094"/>
            <a:ext cx="233363" cy="444500"/>
            <a:chOff x="1286694" y="1914525"/>
            <a:chExt cx="232594" cy="444161"/>
          </a:xfrm>
        </p:grpSpPr>
        <p:grpSp>
          <p:nvGrpSpPr>
            <p:cNvPr id="30" name="그룹 106">
              <a:extLst>
                <a:ext uri="{FF2B5EF4-FFF2-40B4-BE49-F238E27FC236}">
                  <a16:creationId xmlns:a16="http://schemas.microsoft.com/office/drawing/2014/main" id="{EBD9FA34-055C-47BB-BD07-FBE43DA39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32" name="타원 144">
                <a:extLst>
                  <a:ext uri="{FF2B5EF4-FFF2-40B4-BE49-F238E27FC236}">
                    <a16:creationId xmlns:a16="http://schemas.microsoft.com/office/drawing/2014/main" id="{E8F14D47-55CE-4AD6-9442-FF20466E3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타원 148">
                <a:extLst>
                  <a:ext uri="{FF2B5EF4-FFF2-40B4-BE49-F238E27FC236}">
                    <a16:creationId xmlns:a16="http://schemas.microsoft.com/office/drawing/2014/main" id="{B82C33A6-A3EC-4BAE-A890-7628221B1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1" name="Picture 165">
              <a:extLst>
                <a:ext uri="{FF2B5EF4-FFF2-40B4-BE49-F238E27FC236}">
                  <a16:creationId xmlns:a16="http://schemas.microsoft.com/office/drawing/2014/main" id="{7CC2064F-104D-46E0-835C-7589BF651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8451659" y="1235333"/>
            <a:ext cx="1468432" cy="5232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일반 로그인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아이디 검사</a:t>
            </a:r>
            <a:endParaRPr lang="en-US" altLang="ko-KR" sz="1400" b="1" dirty="0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BE23D687-9D33-4202-8A19-AF9CDD99FFAA}"/>
              </a:ext>
            </a:extLst>
          </p:cNvPr>
          <p:cNvSpPr/>
          <p:nvPr/>
        </p:nvSpPr>
        <p:spPr>
          <a:xfrm rot="16200000">
            <a:off x="6647871" y="2480853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301BB977-7F5E-42C6-A2DC-161D355E13FD}"/>
              </a:ext>
            </a:extLst>
          </p:cNvPr>
          <p:cNvSpPr/>
          <p:nvPr/>
        </p:nvSpPr>
        <p:spPr>
          <a:xfrm rot="16200000">
            <a:off x="6647872" y="4769746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68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</a:p>
        </p:txBody>
      </p:sp>
      <p:sp>
        <p:nvSpPr>
          <p:cNvPr id="46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아이디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    </a:t>
            </a:r>
            <a:r>
              <a:rPr lang="ko-KR" altLang="en-US" dirty="0">
                <a:latin typeface="+mj-ea"/>
              </a:rPr>
              <a:t>로그인</a:t>
            </a:r>
            <a:r>
              <a:rPr lang="en-US" altLang="ko-KR" dirty="0">
                <a:latin typeface="+mj-ea"/>
              </a:rPr>
              <a:t>(API)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이메일 인증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dirty="0"/>
              <a:t>OAuth)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+mj-ea"/>
              </a:rPr>
              <a:t>정규식</a:t>
            </a:r>
            <a:r>
              <a:rPr lang="ko-KR" altLang="en-US" dirty="0">
                <a:latin typeface="+mj-ea"/>
              </a:rPr>
              <a:t> 검사</a:t>
            </a:r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아이디 체크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이메일 전송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아이디 </a:t>
            </a:r>
            <a:endParaRPr lang="en-US" altLang="ko-KR" dirty="0">
              <a:latin typeface="+mj-ea"/>
            </a:endParaRPr>
          </a:p>
          <a:p>
            <a:r>
              <a:rPr lang="ko-KR" altLang="en-US" dirty="0">
                <a:latin typeface="+mj-ea"/>
              </a:rPr>
              <a:t>    프로필조회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아이디 연동</a:t>
            </a:r>
            <a:endParaRPr lang="en-US" altLang="ko-KR" dirty="0">
              <a:latin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665657" y="2170524"/>
            <a:ext cx="3863645" cy="3412475"/>
            <a:chOff x="4962855" y="1370319"/>
            <a:chExt cx="5327774" cy="470563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2855" y="1370319"/>
              <a:ext cx="5327774" cy="4705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8" name="사각형: 둥근 모서리 12">
              <a:extLst>
                <a:ext uri="{FF2B5EF4-FFF2-40B4-BE49-F238E27FC236}">
                  <a16:creationId xmlns:a16="http://schemas.microsoft.com/office/drawing/2014/main" id="{1201A06C-1C44-4566-A342-E940EE24AE60}"/>
                </a:ext>
              </a:extLst>
            </p:cNvPr>
            <p:cNvSpPr/>
            <p:nvPr/>
          </p:nvSpPr>
          <p:spPr>
            <a:xfrm>
              <a:off x="9245600" y="4528457"/>
              <a:ext cx="798286" cy="319313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39379" y="2167170"/>
            <a:ext cx="3352800" cy="3415830"/>
            <a:chOff x="6382884" y="1301089"/>
            <a:chExt cx="4473482" cy="4705558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2884" y="1301089"/>
              <a:ext cx="4473482" cy="4705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사각형: 둥근 모서리 12">
              <a:extLst>
                <a:ext uri="{FF2B5EF4-FFF2-40B4-BE49-F238E27FC236}">
                  <a16:creationId xmlns:a16="http://schemas.microsoft.com/office/drawing/2014/main" id="{1201A06C-1C44-4566-A342-E940EE24AE60}"/>
                </a:ext>
              </a:extLst>
            </p:cNvPr>
            <p:cNvSpPr/>
            <p:nvPr/>
          </p:nvSpPr>
          <p:spPr>
            <a:xfrm>
              <a:off x="8048171" y="5397500"/>
              <a:ext cx="985024" cy="378391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3768008" y="4460772"/>
            <a:ext cx="825763" cy="328942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7DFD633B-A924-44E8-9203-68D798E8181A}"/>
              </a:ext>
            </a:extLst>
          </p:cNvPr>
          <p:cNvGrpSpPr>
            <a:grpSpLocks/>
          </p:cNvGrpSpPr>
          <p:nvPr/>
        </p:nvGrpSpPr>
        <p:grpSpPr bwMode="auto">
          <a:xfrm>
            <a:off x="7117004" y="4576553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E1F18E6D-9EC1-4035-B0B2-7FC102126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F961714-9E02-4EF3-93DD-D5E9C15E8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타원 148">
                <a:extLst>
                  <a:ext uri="{FF2B5EF4-FFF2-40B4-BE49-F238E27FC236}">
                    <a16:creationId xmlns:a16="http://schemas.microsoft.com/office/drawing/2014/main" id="{EE58BF6B-848D-4C39-957E-21E567788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C06D60C5-03EC-410C-8C23-C64F30EC1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9E7AFA45-CBEF-499B-849A-81AFF7DB7A4D}"/>
              </a:ext>
            </a:extLst>
          </p:cNvPr>
          <p:cNvGrpSpPr>
            <a:grpSpLocks/>
          </p:cNvGrpSpPr>
          <p:nvPr/>
        </p:nvGrpSpPr>
        <p:grpSpPr bwMode="auto">
          <a:xfrm>
            <a:off x="9421001" y="5270685"/>
            <a:ext cx="233363" cy="444500"/>
            <a:chOff x="1286694" y="1914525"/>
            <a:chExt cx="232594" cy="444161"/>
          </a:xfrm>
        </p:grpSpPr>
        <p:grpSp>
          <p:nvGrpSpPr>
            <p:cNvPr id="24" name="그룹 106">
              <a:extLst>
                <a:ext uri="{FF2B5EF4-FFF2-40B4-BE49-F238E27FC236}">
                  <a16:creationId xmlns:a16="http://schemas.microsoft.com/office/drawing/2014/main" id="{B067B682-0C5D-44F9-B746-281BAE5EF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6" name="타원 144">
                <a:extLst>
                  <a:ext uri="{FF2B5EF4-FFF2-40B4-BE49-F238E27FC236}">
                    <a16:creationId xmlns:a16="http://schemas.microsoft.com/office/drawing/2014/main" id="{4E90F943-F493-4634-86EB-1AB735900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148">
                <a:extLst>
                  <a:ext uri="{FF2B5EF4-FFF2-40B4-BE49-F238E27FC236}">
                    <a16:creationId xmlns:a16="http://schemas.microsoft.com/office/drawing/2014/main" id="{D43DD48E-ECA6-48D8-B3E8-0586392E3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5" name="Picture 165">
              <a:extLst>
                <a:ext uri="{FF2B5EF4-FFF2-40B4-BE49-F238E27FC236}">
                  <a16:creationId xmlns:a16="http://schemas.microsoft.com/office/drawing/2014/main" id="{4ECDD819-93C8-4141-9BBA-600136093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5734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5" y="1959429"/>
            <a:ext cx="3735511" cy="39043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1382529" y="3846951"/>
            <a:ext cx="533358" cy="263612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93" y="1959429"/>
            <a:ext cx="3254353" cy="4038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824" y="1959429"/>
            <a:ext cx="3337862" cy="39043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28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6" y="350970"/>
            <a:ext cx="3767893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이메일 인증 회원가입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358" y="1836699"/>
            <a:ext cx="3394593" cy="872125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675953" y="1468530"/>
            <a:ext cx="2981261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이메일 정규식 확인</a:t>
            </a:r>
            <a:endParaRPr lang="en-US" altLang="ko-KR" sz="140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40" y="3414322"/>
            <a:ext cx="3408364" cy="11354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754006" y="3077761"/>
            <a:ext cx="2981261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미가입회원 메일전송</a:t>
            </a:r>
            <a:endParaRPr lang="en-US" altLang="ko-KR" sz="1400" b="1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359" y="5049854"/>
            <a:ext cx="3415249" cy="11847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671746" y="4734629"/>
            <a:ext cx="2981262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가입회원 로그인 페이지 이동</a:t>
            </a:r>
            <a:endParaRPr lang="en-US" altLang="ko-KR" sz="1400" b="1" dirty="0"/>
          </a:p>
        </p:txBody>
      </p:sp>
      <p:sp>
        <p:nvSpPr>
          <p:cNvPr id="31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93640" y="2272761"/>
            <a:ext cx="1782054" cy="3970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93639" y="3914446"/>
            <a:ext cx="2987197" cy="494974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29358" y="5543558"/>
            <a:ext cx="3415249" cy="666618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r="46399" b="75412"/>
          <a:stretch/>
        </p:blipFill>
        <p:spPr>
          <a:xfrm>
            <a:off x="884598" y="4214000"/>
            <a:ext cx="4707200" cy="17568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그룹 44">
            <a:extLst>
              <a:ext uri="{FF2B5EF4-FFF2-40B4-BE49-F238E27FC236}">
                <a16:creationId xmlns:a16="http://schemas.microsoft.com/office/drawing/2014/main" id="{EF46F0E8-58FB-43ED-BDE3-8B4593608ED5}"/>
              </a:ext>
            </a:extLst>
          </p:cNvPr>
          <p:cNvGrpSpPr>
            <a:grpSpLocks/>
          </p:cNvGrpSpPr>
          <p:nvPr/>
        </p:nvGrpSpPr>
        <p:grpSpPr bwMode="auto">
          <a:xfrm>
            <a:off x="4311659" y="5473479"/>
            <a:ext cx="233363" cy="444500"/>
            <a:chOff x="1286694" y="1914525"/>
            <a:chExt cx="232594" cy="444161"/>
          </a:xfrm>
        </p:grpSpPr>
        <p:grpSp>
          <p:nvGrpSpPr>
            <p:cNvPr id="25" name="그룹 106">
              <a:extLst>
                <a:ext uri="{FF2B5EF4-FFF2-40B4-BE49-F238E27FC236}">
                  <a16:creationId xmlns:a16="http://schemas.microsoft.com/office/drawing/2014/main" id="{9BAD4609-4C2B-4BAD-8669-1B2C0508C2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7" name="타원 144">
                <a:extLst>
                  <a:ext uri="{FF2B5EF4-FFF2-40B4-BE49-F238E27FC236}">
                    <a16:creationId xmlns:a16="http://schemas.microsoft.com/office/drawing/2014/main" id="{85ADBCAB-1D7B-4515-81BC-F9E28E850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타원 148">
                <a:extLst>
                  <a:ext uri="{FF2B5EF4-FFF2-40B4-BE49-F238E27FC236}">
                    <a16:creationId xmlns:a16="http://schemas.microsoft.com/office/drawing/2014/main" id="{B401CDAE-A0DE-4B38-B71F-12BC6B851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6" name="Picture 165">
              <a:extLst>
                <a:ext uri="{FF2B5EF4-FFF2-40B4-BE49-F238E27FC236}">
                  <a16:creationId xmlns:a16="http://schemas.microsoft.com/office/drawing/2014/main" id="{CB3D239D-CDBF-4F8D-975F-54505C357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5EB93A4-1980-4A20-A05E-E3FA3F920999}"/>
              </a:ext>
            </a:extLst>
          </p:cNvPr>
          <p:cNvGrpSpPr/>
          <p:nvPr/>
        </p:nvGrpSpPr>
        <p:grpSpPr>
          <a:xfrm>
            <a:off x="884598" y="1590718"/>
            <a:ext cx="4707201" cy="2478679"/>
            <a:chOff x="4962855" y="1370319"/>
            <a:chExt cx="5327774" cy="470563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BA8041E-A8D3-4A84-A976-C4E80BC30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2855" y="1370319"/>
              <a:ext cx="5327774" cy="4705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사각형: 둥근 모서리 12">
              <a:extLst>
                <a:ext uri="{FF2B5EF4-FFF2-40B4-BE49-F238E27FC236}">
                  <a16:creationId xmlns:a16="http://schemas.microsoft.com/office/drawing/2014/main" id="{B975F943-F04C-4C70-A1DC-896FD90D3D9F}"/>
                </a:ext>
              </a:extLst>
            </p:cNvPr>
            <p:cNvSpPr/>
            <p:nvPr/>
          </p:nvSpPr>
          <p:spPr>
            <a:xfrm>
              <a:off x="9236824" y="4386121"/>
              <a:ext cx="901093" cy="567957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44">
            <a:extLst>
              <a:ext uri="{FF2B5EF4-FFF2-40B4-BE49-F238E27FC236}">
                <a16:creationId xmlns:a16="http://schemas.microsoft.com/office/drawing/2014/main" id="{4DA72012-BEAE-4D99-AFB3-4B39B1E3F652}"/>
              </a:ext>
            </a:extLst>
          </p:cNvPr>
          <p:cNvGrpSpPr>
            <a:grpSpLocks/>
          </p:cNvGrpSpPr>
          <p:nvPr/>
        </p:nvGrpSpPr>
        <p:grpSpPr bwMode="auto">
          <a:xfrm>
            <a:off x="5305340" y="3304635"/>
            <a:ext cx="233363" cy="444500"/>
            <a:chOff x="1286694" y="1914525"/>
            <a:chExt cx="232594" cy="444161"/>
          </a:xfrm>
        </p:grpSpPr>
        <p:grpSp>
          <p:nvGrpSpPr>
            <p:cNvPr id="42" name="그룹 106">
              <a:extLst>
                <a:ext uri="{FF2B5EF4-FFF2-40B4-BE49-F238E27FC236}">
                  <a16:creationId xmlns:a16="http://schemas.microsoft.com/office/drawing/2014/main" id="{9E9B89ED-1BFA-4100-A8C8-895DF16D9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8" name="타원 144">
                <a:extLst>
                  <a:ext uri="{FF2B5EF4-FFF2-40B4-BE49-F238E27FC236}">
                    <a16:creationId xmlns:a16="http://schemas.microsoft.com/office/drawing/2014/main" id="{1CFF6296-AA99-4275-ABB9-55FB25882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9" name="타원 148">
                <a:extLst>
                  <a:ext uri="{FF2B5EF4-FFF2-40B4-BE49-F238E27FC236}">
                    <a16:creationId xmlns:a16="http://schemas.microsoft.com/office/drawing/2014/main" id="{FBDD60BA-B40A-490A-A539-2639ABD6C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47" name="Picture 165">
              <a:extLst>
                <a:ext uri="{FF2B5EF4-FFF2-40B4-BE49-F238E27FC236}">
                  <a16:creationId xmlns:a16="http://schemas.microsoft.com/office/drawing/2014/main" id="{66C05E05-6A94-4008-9B4E-23FEEAE19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5899529C-6787-4B5E-9399-D406D01CF6DE}"/>
              </a:ext>
            </a:extLst>
          </p:cNvPr>
          <p:cNvSpPr/>
          <p:nvPr/>
        </p:nvSpPr>
        <p:spPr>
          <a:xfrm rot="16200000">
            <a:off x="6425476" y="3646112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solidFill>
                  <a:srgbClr val="5A9BD5"/>
                </a:solidFill>
              </a:rPr>
              <a:t>담당업무</a:t>
            </a:r>
            <a:endParaRPr lang="en-US" altLang="ko-KR" b="1" smtClean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prstClr val="black">
                    <a:lumMod val="50000"/>
                    <a:lumOff val="50000"/>
                  </a:prstClr>
                </a:solidFill>
              </a:rPr>
              <a:t>해시태그 추천 기능</a:t>
            </a: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59B0EA-8585-4795-B948-462E19A3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69" y="1289388"/>
            <a:ext cx="5529262" cy="50012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solidFill>
                  <a:srgbClr val="5A9BD5"/>
                </a:solidFill>
              </a:rPr>
              <a:t>담당업무</a:t>
            </a:r>
            <a:endParaRPr lang="en-US" altLang="ko-KR" b="1" smtClean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prstClr val="black">
                    <a:lumMod val="50000"/>
                    <a:lumOff val="50000"/>
                  </a:prstClr>
                </a:solidFill>
              </a:rPr>
              <a:t>해시태그 추천 기능</a:t>
            </a: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2244271"/>
            <a:ext cx="4542971" cy="3077029"/>
          </a:xfrm>
          <a:prstGeom prst="rect">
            <a:avLst/>
          </a:prstGeom>
        </p:spPr>
      </p:pic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1919263" y="3487204"/>
            <a:ext cx="2594679" cy="48426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4513942" y="1690836"/>
            <a:ext cx="2981261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/>
              <a:t>내가 좋아요한 게시글 </a:t>
            </a:r>
            <a:r>
              <a:rPr lang="en-US" altLang="ko-KR" sz="1400" b="1" smtClean="0"/>
              <a:t>(</a:t>
            </a:r>
            <a:r>
              <a:rPr lang="ko-KR" altLang="en-US" sz="1400" b="1" smtClean="0"/>
              <a:t>음식들</a:t>
            </a:r>
            <a:r>
              <a:rPr lang="en-US" altLang="ko-KR" sz="1400" b="1" smtClean="0"/>
              <a:t>)</a:t>
            </a:r>
            <a:endParaRPr lang="en-US" altLang="ko-KR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333" y="2244271"/>
            <a:ext cx="3543981" cy="3136454"/>
          </a:xfrm>
          <a:prstGeom prst="rect">
            <a:avLst/>
          </a:prstGeom>
        </p:spPr>
      </p:pic>
      <p:sp>
        <p:nvSpPr>
          <p:cNvPr id="17" name="화살표: 아래쪽 49">
            <a:extLst>
              <a:ext uri="{FF2B5EF4-FFF2-40B4-BE49-F238E27FC236}">
                <a16:creationId xmlns:a16="http://schemas.microsoft.com/office/drawing/2014/main" id="{5899529C-6787-4B5E-9399-D406D01CF6DE}"/>
              </a:ext>
            </a:extLst>
          </p:cNvPr>
          <p:cNvSpPr/>
          <p:nvPr/>
        </p:nvSpPr>
        <p:spPr>
          <a:xfrm rot="16200000">
            <a:off x="5946506" y="3479345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409983" y="4561261"/>
            <a:ext cx="2594679" cy="48426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5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solidFill>
                  <a:srgbClr val="5A9BD5"/>
                </a:solidFill>
              </a:rPr>
              <a:t>담당업무</a:t>
            </a:r>
            <a:endParaRPr lang="en-US" altLang="ko-KR" b="1" smtClean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prstClr val="black">
                    <a:lumMod val="50000"/>
                    <a:lumOff val="50000"/>
                  </a:prstClr>
                </a:solidFill>
              </a:rPr>
              <a:t>해시태그 추천 기능</a:t>
            </a: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58631" y="2526739"/>
            <a:ext cx="10445954" cy="2381461"/>
            <a:chOff x="793216" y="2781300"/>
            <a:chExt cx="10445954" cy="23814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216" y="2781300"/>
              <a:ext cx="4858794" cy="2381461"/>
            </a:xfrm>
            <a:prstGeom prst="rect">
              <a:avLst/>
            </a:prstGeom>
          </p:spPr>
        </p:pic>
        <p:sp>
          <p:nvSpPr>
            <p:cNvPr id="16" name="사각형: 둥근 모서리 12">
              <a:extLst>
                <a:ext uri="{FF2B5EF4-FFF2-40B4-BE49-F238E27FC236}">
                  <a16:creationId xmlns:a16="http://schemas.microsoft.com/office/drawing/2014/main" id="{1201A06C-1C44-4566-A342-E940EE24AE60}"/>
                </a:ext>
              </a:extLst>
            </p:cNvPr>
            <p:cNvSpPr/>
            <p:nvPr/>
          </p:nvSpPr>
          <p:spPr>
            <a:xfrm>
              <a:off x="1719262" y="3562351"/>
              <a:ext cx="919163" cy="1328737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4982" y="2781300"/>
              <a:ext cx="4884188" cy="2381461"/>
            </a:xfrm>
            <a:prstGeom prst="rect">
              <a:avLst/>
            </a:prstGeom>
          </p:spPr>
        </p:pic>
        <p:sp>
          <p:nvSpPr>
            <p:cNvPr id="19" name="사각형: 둥근 모서리 12">
              <a:extLst>
                <a:ext uri="{FF2B5EF4-FFF2-40B4-BE49-F238E27FC236}">
                  <a16:creationId xmlns:a16="http://schemas.microsoft.com/office/drawing/2014/main" id="{1201A06C-1C44-4566-A342-E940EE24AE60}"/>
                </a:ext>
              </a:extLst>
            </p:cNvPr>
            <p:cNvSpPr/>
            <p:nvPr/>
          </p:nvSpPr>
          <p:spPr>
            <a:xfrm>
              <a:off x="8337494" y="4610100"/>
              <a:ext cx="919163" cy="280988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4513942" y="1690836"/>
            <a:ext cx="2981261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추천받기 </a:t>
            </a:r>
            <a:r>
              <a:rPr lang="en-US" altLang="ko-KR" sz="1400" b="1"/>
              <a:t>(</a:t>
            </a:r>
            <a:r>
              <a:rPr lang="ko-KR" altLang="en-US" sz="1400" b="1"/>
              <a:t>음식관련 추천</a:t>
            </a:r>
            <a:r>
              <a:rPr lang="en-US" altLang="ko-KR" sz="1400" b="1"/>
              <a:t>)</a:t>
            </a:r>
            <a:endParaRPr lang="en-US" altLang="ko-KR" sz="1400" b="1" dirty="0"/>
          </a:p>
        </p:txBody>
      </p:sp>
      <p:sp>
        <p:nvSpPr>
          <p:cNvPr id="21" name="화살표: 아래쪽 49">
            <a:extLst>
              <a:ext uri="{FF2B5EF4-FFF2-40B4-BE49-F238E27FC236}">
                <a16:creationId xmlns:a16="http://schemas.microsoft.com/office/drawing/2014/main" id="{5899529C-6787-4B5E-9399-D406D01CF6DE}"/>
              </a:ext>
            </a:extLst>
          </p:cNvPr>
          <p:cNvSpPr/>
          <p:nvPr/>
        </p:nvSpPr>
        <p:spPr>
          <a:xfrm rot="16200000">
            <a:off x="5946506" y="3479345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smtClean="0"/>
              <a:t>웹 프로그래밍 개발 </a:t>
            </a:r>
            <a:r>
              <a:rPr lang="en-US" altLang="ko-KR" sz="2800" smtClean="0"/>
              <a:t>(Servlet, Jquery)</a:t>
            </a:r>
            <a:r>
              <a:rPr lang="en-US" altLang="ko-KR" sz="2800"/>
              <a:t/>
            </a:r>
            <a:br>
              <a:rPr lang="en-US" altLang="ko-KR" sz="2800"/>
            </a:br>
            <a:r>
              <a:rPr lang="ko-KR" altLang="en-US" sz="2800" smtClean="0"/>
              <a:t>타요타요 </a:t>
            </a:r>
            <a:r>
              <a:rPr lang="en-US" altLang="ko-KR" sz="2800" smtClean="0"/>
              <a:t>KITRI(</a:t>
            </a:r>
            <a:r>
              <a:rPr lang="ko-KR" altLang="en-US" sz="2800" smtClean="0"/>
              <a:t>정보 기술 연구원</a:t>
            </a:r>
            <a:r>
              <a:rPr lang="en-US" altLang="ko-KR" sz="2800" smtClean="0"/>
              <a:t>)</a:t>
            </a:r>
            <a:endParaRPr lang="ko-KR" altLang="en-US" sz="2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개발 내용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smtClean="0"/>
              <a:t>1. </a:t>
            </a:r>
            <a:r>
              <a:rPr lang="ko-KR" altLang="en-US" sz="1600" smtClean="0"/>
              <a:t>로그인 기능 구현</a:t>
            </a:r>
            <a:r>
              <a:rPr lang="en-US" altLang="ko-KR" sz="1600" smtClean="0"/>
              <a:t>(</a:t>
            </a:r>
            <a:r>
              <a:rPr lang="ko-KR" altLang="en-US" sz="1600" smtClean="0"/>
              <a:t>세션</a:t>
            </a:r>
            <a:r>
              <a:rPr lang="en-US" altLang="ko-KR" sz="1600" smtClean="0"/>
              <a:t>)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2</a:t>
            </a:r>
            <a:r>
              <a:rPr lang="en-US" altLang="ko-KR" sz="1600" smtClean="0"/>
              <a:t>. </a:t>
            </a:r>
            <a:r>
              <a:rPr lang="ko-KR" altLang="en-US" sz="1600" smtClean="0"/>
              <a:t>필터기능 구현 </a:t>
            </a:r>
            <a:r>
              <a:rPr lang="en-US" altLang="ko-KR" sz="1600" smtClean="0"/>
              <a:t>(ajax, json)</a:t>
            </a:r>
          </a:p>
          <a:p>
            <a:pPr marL="0" indent="0">
              <a:buNone/>
            </a:pPr>
            <a:endParaRPr lang="en-US" altLang="ko-KR" sz="1600" smtClean="0"/>
          </a:p>
          <a:p>
            <a:pPr marL="0" indent="0">
              <a:buNone/>
            </a:pPr>
            <a:r>
              <a:rPr lang="en-US" altLang="ko-KR" sz="1600" smtClean="0"/>
              <a:t>3. </a:t>
            </a:r>
            <a:r>
              <a:rPr lang="ko-KR" altLang="en-US" sz="1600" smtClean="0"/>
              <a:t>페이징 기능</a:t>
            </a:r>
            <a:endParaRPr lang="en-US" altLang="ko-KR" sz="160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4</a:t>
            </a:r>
            <a:r>
              <a:rPr lang="en-US" altLang="ko-KR" sz="1600" smtClean="0">
                <a:sym typeface="Wingdings" panose="05000000000000000000" pitchFamily="2" charset="2"/>
              </a:rPr>
              <a:t>. </a:t>
            </a:r>
            <a:r>
              <a:rPr lang="ko-KR" altLang="en-US" sz="1600" smtClean="0">
                <a:sym typeface="Wingdings" panose="05000000000000000000" pitchFamily="2" charset="2"/>
              </a:rPr>
              <a:t>공공 </a:t>
            </a:r>
            <a:r>
              <a:rPr lang="en-US" altLang="ko-KR" sz="1600" smtClean="0">
                <a:sym typeface="Wingdings" panose="05000000000000000000" pitchFamily="2" charset="2"/>
              </a:rPr>
              <a:t>API </a:t>
            </a:r>
            <a:r>
              <a:rPr lang="ko-KR" altLang="en-US" sz="1600" smtClean="0">
                <a:sym typeface="Wingdings" panose="05000000000000000000" pitchFamily="2" charset="2"/>
              </a:rPr>
              <a:t>구현 </a:t>
            </a:r>
            <a:r>
              <a:rPr lang="en-US" altLang="ko-KR" sz="1600" smtClean="0">
                <a:sym typeface="Wingdings" panose="05000000000000000000" pitchFamily="2" charset="2"/>
              </a:rPr>
              <a:t>(Tour API 3.0)</a:t>
            </a: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smtClean="0">
                <a:sym typeface="Wingdings" panose="05000000000000000000" pitchFamily="2" charset="2"/>
              </a:rPr>
              <a:t> 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977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2171945"/>
            <a:ext cx="7800975" cy="4219329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smtClean="0"/>
              <a:t>웹 프로그래밍 개발 </a:t>
            </a:r>
            <a:r>
              <a:rPr lang="en-US" altLang="ko-KR" sz="2800" smtClean="0"/>
              <a:t>(Servlet, Jquery)</a:t>
            </a:r>
            <a:r>
              <a:rPr lang="en-US" altLang="ko-KR" sz="2800"/>
              <a:t/>
            </a:r>
            <a:br>
              <a:rPr lang="en-US" altLang="ko-KR" sz="2800"/>
            </a:br>
            <a:r>
              <a:rPr lang="ko-KR" altLang="en-US" sz="2800" smtClean="0"/>
              <a:t>타요타요 </a:t>
            </a:r>
            <a:r>
              <a:rPr lang="en-US" altLang="ko-KR" sz="2800" smtClean="0"/>
              <a:t>KITRI(</a:t>
            </a:r>
            <a:r>
              <a:rPr lang="ko-KR" altLang="en-US" sz="2800" smtClean="0"/>
              <a:t>정보 기술 연구원</a:t>
            </a:r>
            <a:r>
              <a:rPr lang="en-US" altLang="ko-KR" sz="2800" smtClean="0"/>
              <a:t>)</a:t>
            </a:r>
            <a:endParaRPr lang="ko-KR" altLang="en-US" sz="28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/>
              <a:t>데이터 베이스 </a:t>
            </a:r>
            <a:r>
              <a:rPr lang="en-US" altLang="ko-KR" smtClean="0"/>
              <a:t>(Oracle, Exerd, sqlDeveloper)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51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b="37266"/>
          <a:stretch/>
        </p:blipFill>
        <p:spPr>
          <a:xfrm>
            <a:off x="-6022" y="0"/>
            <a:ext cx="12192000" cy="247369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43950" y="4099293"/>
            <a:ext cx="282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INDEX</a:t>
            </a:r>
            <a:endParaRPr lang="ko-KR" altLang="en-US" sz="44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326" y="4850371"/>
            <a:ext cx="24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우리 혼자 산다</a:t>
            </a:r>
            <a:endParaRPr lang="ko-KR" altLang="en-US" sz="28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34326" y="4778348"/>
            <a:ext cx="144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581DDB-0775-4998-AC9E-63BE1A750A1C}"/>
              </a:ext>
            </a:extLst>
          </p:cNvPr>
          <p:cNvSpPr/>
          <p:nvPr/>
        </p:nvSpPr>
        <p:spPr>
          <a:xfrm>
            <a:off x="4517744" y="3705551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소개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26DE27-EF65-4213-BBDB-AFEB3A86E85E}"/>
              </a:ext>
            </a:extLst>
          </p:cNvPr>
          <p:cNvSpPr/>
          <p:nvPr/>
        </p:nvSpPr>
        <p:spPr>
          <a:xfrm>
            <a:off x="4517744" y="4893043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주요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964F8-2979-4102-BFBA-811B0074C909}"/>
              </a:ext>
            </a:extLst>
          </p:cNvPr>
          <p:cNvSpPr/>
          <p:nvPr/>
        </p:nvSpPr>
        <p:spPr>
          <a:xfrm>
            <a:off x="8577270" y="4893043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A97A446-3B5E-4FEA-9C2F-66DC9DC11A8D}"/>
              </a:ext>
            </a:extLst>
          </p:cNvPr>
          <p:cNvSpPr/>
          <p:nvPr/>
        </p:nvSpPr>
        <p:spPr>
          <a:xfrm>
            <a:off x="3676662" y="3820362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649F41-A761-4E28-AFDD-EADAA4D6B14D}"/>
              </a:ext>
            </a:extLst>
          </p:cNvPr>
          <p:cNvSpPr/>
          <p:nvPr/>
        </p:nvSpPr>
        <p:spPr>
          <a:xfrm>
            <a:off x="3676662" y="5014237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3B13AD-286F-4AE0-A7E9-431611E62DBD}"/>
              </a:ext>
            </a:extLst>
          </p:cNvPr>
          <p:cNvSpPr/>
          <p:nvPr/>
        </p:nvSpPr>
        <p:spPr>
          <a:xfrm>
            <a:off x="7746433" y="3781276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3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522B18-3F3C-443B-AD44-4949626DFCD5}"/>
              </a:ext>
            </a:extLst>
          </p:cNvPr>
          <p:cNvSpPr/>
          <p:nvPr/>
        </p:nvSpPr>
        <p:spPr>
          <a:xfrm>
            <a:off x="7746433" y="5010439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E6A747-8D57-445C-89D8-A98A37CA10CB}"/>
              </a:ext>
            </a:extLst>
          </p:cNvPr>
          <p:cNvSpPr/>
          <p:nvPr/>
        </p:nvSpPr>
        <p:spPr>
          <a:xfrm>
            <a:off x="8587515" y="3642924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다이어그램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8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smtClean="0"/>
              <a:t>웹 프로그래밍 개발 </a:t>
            </a:r>
            <a:r>
              <a:rPr lang="en-US" altLang="ko-KR" sz="2800" smtClean="0"/>
              <a:t>(Servlet, Jquery)</a:t>
            </a:r>
            <a:r>
              <a:rPr lang="en-US" altLang="ko-KR" sz="2800"/>
              <a:t/>
            </a:r>
            <a:br>
              <a:rPr lang="en-US" altLang="ko-KR" sz="2800"/>
            </a:br>
            <a:r>
              <a:rPr lang="ko-KR" altLang="en-US" sz="2800" smtClean="0"/>
              <a:t>타요타요 </a:t>
            </a:r>
            <a:r>
              <a:rPr lang="en-US" altLang="ko-KR" sz="2800" smtClean="0"/>
              <a:t>KITRI(</a:t>
            </a:r>
            <a:r>
              <a:rPr lang="ko-KR" altLang="en-US" sz="2800" smtClean="0"/>
              <a:t>정보 기술 연구원</a:t>
            </a:r>
            <a:r>
              <a:rPr lang="en-US" altLang="ko-KR" sz="2800" smtClean="0"/>
              <a:t>)</a:t>
            </a:r>
            <a:endParaRPr lang="ko-KR" altLang="en-US" sz="2800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/>
              <a:t>로그인 </a:t>
            </a:r>
            <a:r>
              <a:rPr lang="en-US" altLang="ko-KR" smtClean="0"/>
              <a:t>(Session)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608680" y="2529232"/>
            <a:ext cx="8974640" cy="4209497"/>
            <a:chOff x="652904" y="2161033"/>
            <a:chExt cx="11134114" cy="5222385"/>
          </a:xfrm>
        </p:grpSpPr>
        <p:pic>
          <p:nvPicPr>
            <p:cNvPr id="34" name="Picture 1">
              <a:extLst>
                <a:ext uri="{FF2B5EF4-FFF2-40B4-BE49-F238E27FC236}">
                  <a16:creationId xmlns:a16="http://schemas.microsoft.com/office/drawing/2014/main" id="{4DC2B351-A717-414D-BCE0-076865564B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t="6447"/>
            <a:stretch/>
          </p:blipFill>
          <p:spPr bwMode="auto">
            <a:xfrm>
              <a:off x="652904" y="2688777"/>
              <a:ext cx="7923010" cy="4169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" name="Picture 1">
              <a:extLst>
                <a:ext uri="{FF2B5EF4-FFF2-40B4-BE49-F238E27FC236}">
                  <a16:creationId xmlns:a16="http://schemas.microsoft.com/office/drawing/2014/main" id="{A582E84D-C3A9-4102-BB94-16637377D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57"/>
            <a:stretch/>
          </p:blipFill>
          <p:spPr bwMode="auto">
            <a:xfrm>
              <a:off x="5328631" y="3992697"/>
              <a:ext cx="6458387" cy="3390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EADE9E-63DE-467A-B7B5-1687C9B66CA7}"/>
                </a:ext>
              </a:extLst>
            </p:cNvPr>
            <p:cNvSpPr txBox="1"/>
            <p:nvPr/>
          </p:nvSpPr>
          <p:spPr>
            <a:xfrm>
              <a:off x="652904" y="2161033"/>
              <a:ext cx="2996793" cy="428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</a:rPr>
                <a:t>① 로그인 </a:t>
              </a:r>
              <a:r>
                <a:rPr lang="ko-KR" altLang="en-US" b="1" dirty="0" err="1">
                  <a:solidFill>
                    <a:schemeClr val="tx2"/>
                  </a:solidFill>
                </a:rPr>
                <a:t>안한</a:t>
              </a:r>
              <a:r>
                <a:rPr lang="ko-KR" altLang="en-US" b="1" dirty="0">
                  <a:solidFill>
                    <a:schemeClr val="tx2"/>
                  </a:solidFill>
                </a:rPr>
                <a:t> 경우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161612B-46B1-4C8E-9FD5-3228EADC3A26}"/>
                </a:ext>
              </a:extLst>
            </p:cNvPr>
            <p:cNvSpPr/>
            <p:nvPr/>
          </p:nvSpPr>
          <p:spPr>
            <a:xfrm>
              <a:off x="6188765" y="2688881"/>
              <a:ext cx="732639" cy="310393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FDDBC39-7138-4F20-9179-CB430EF4A041}"/>
                </a:ext>
              </a:extLst>
            </p:cNvPr>
            <p:cNvSpPr/>
            <p:nvPr/>
          </p:nvSpPr>
          <p:spPr>
            <a:xfrm>
              <a:off x="2192440" y="3837500"/>
              <a:ext cx="1457257" cy="310393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3990DC5-1D7A-4A34-9A17-18FDCE0BBAE0}"/>
                </a:ext>
              </a:extLst>
            </p:cNvPr>
            <p:cNvSpPr/>
            <p:nvPr/>
          </p:nvSpPr>
          <p:spPr>
            <a:xfrm>
              <a:off x="8592692" y="4937856"/>
              <a:ext cx="853798" cy="310393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893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smtClean="0"/>
              <a:t>웹 프로그래밍 개발 </a:t>
            </a:r>
            <a:r>
              <a:rPr lang="en-US" altLang="ko-KR" sz="2800" smtClean="0"/>
              <a:t>(Servlet, Jquery)</a:t>
            </a:r>
            <a:r>
              <a:rPr lang="en-US" altLang="ko-KR" sz="2800"/>
              <a:t/>
            </a:r>
            <a:br>
              <a:rPr lang="en-US" altLang="ko-KR" sz="2800"/>
            </a:br>
            <a:r>
              <a:rPr lang="ko-KR" altLang="en-US" sz="2800" smtClean="0"/>
              <a:t>타요타요 </a:t>
            </a:r>
            <a:r>
              <a:rPr lang="en-US" altLang="ko-KR" sz="2800" smtClean="0"/>
              <a:t>KITRI(</a:t>
            </a:r>
            <a:r>
              <a:rPr lang="ko-KR" altLang="en-US" sz="2800" smtClean="0"/>
              <a:t>정보 기술 연구원</a:t>
            </a:r>
            <a:r>
              <a:rPr lang="en-US" altLang="ko-KR" sz="2800" smtClean="0"/>
              <a:t>)</a:t>
            </a:r>
            <a:endParaRPr lang="ko-KR" altLang="en-US" sz="2800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/>
              <a:t>로그인 </a:t>
            </a:r>
            <a:r>
              <a:rPr lang="en-US" altLang="ko-KR" smtClean="0"/>
              <a:t>(Session)</a:t>
            </a:r>
            <a:endParaRPr lang="ko-KR" altLang="en-US" dirty="0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3E1B5F5B-6413-4573-ABDC-09526A48F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/>
          <a:stretch/>
        </p:blipFill>
        <p:spPr bwMode="auto">
          <a:xfrm>
            <a:off x="1630017" y="2956781"/>
            <a:ext cx="6355968" cy="335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EADE9E-63DE-467A-B7B5-1687C9B66CA7}"/>
              </a:ext>
            </a:extLst>
          </p:cNvPr>
          <p:cNvSpPr txBox="1"/>
          <p:nvPr/>
        </p:nvSpPr>
        <p:spPr>
          <a:xfrm>
            <a:off x="1630016" y="2515829"/>
            <a:ext cx="2985109" cy="38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② 로그인 한 경우</a:t>
            </a: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98EBFBA5-3DBD-440B-8D23-364BC9CBC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"/>
          <a:stretch/>
        </p:blipFill>
        <p:spPr bwMode="auto">
          <a:xfrm>
            <a:off x="5380961" y="3999416"/>
            <a:ext cx="5181023" cy="275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4656C-5F2A-41B1-B7DE-DCF30C8635F8}"/>
              </a:ext>
            </a:extLst>
          </p:cNvPr>
          <p:cNvSpPr/>
          <p:nvPr/>
        </p:nvSpPr>
        <p:spPr>
          <a:xfrm>
            <a:off x="5312752" y="2941982"/>
            <a:ext cx="1345958" cy="2505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2D7C56-453B-411D-8E2D-9F041C4311BA}"/>
              </a:ext>
            </a:extLst>
          </p:cNvPr>
          <p:cNvSpPr/>
          <p:nvPr/>
        </p:nvSpPr>
        <p:spPr>
          <a:xfrm>
            <a:off x="2865058" y="3869307"/>
            <a:ext cx="1169035" cy="2505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5D3997-35DA-4EF4-900D-A9F8199AA8A1}"/>
              </a:ext>
            </a:extLst>
          </p:cNvPr>
          <p:cNvSpPr/>
          <p:nvPr/>
        </p:nvSpPr>
        <p:spPr>
          <a:xfrm>
            <a:off x="7999444" y="4757669"/>
            <a:ext cx="684931" cy="250593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47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smtClean="0"/>
              <a:t>웹 프로그래밍 개발 </a:t>
            </a:r>
            <a:r>
              <a:rPr lang="en-US" altLang="ko-KR" sz="2800" smtClean="0"/>
              <a:t>(Servlet, Jquery)</a:t>
            </a:r>
            <a:r>
              <a:rPr lang="en-US" altLang="ko-KR" sz="2800"/>
              <a:t/>
            </a:r>
            <a:br>
              <a:rPr lang="en-US" altLang="ko-KR" sz="2800"/>
            </a:br>
            <a:r>
              <a:rPr lang="ko-KR" altLang="en-US" sz="2800" smtClean="0"/>
              <a:t>타요타요 </a:t>
            </a:r>
            <a:r>
              <a:rPr lang="en-US" altLang="ko-KR" sz="2800" smtClean="0"/>
              <a:t>KITRI(</a:t>
            </a:r>
            <a:r>
              <a:rPr lang="ko-KR" altLang="en-US" sz="2800" smtClean="0"/>
              <a:t>정보 기술 연구원</a:t>
            </a:r>
            <a:r>
              <a:rPr lang="en-US" altLang="ko-KR" sz="2800" smtClean="0"/>
              <a:t>)</a:t>
            </a:r>
            <a:endParaRPr lang="ko-KR" altLang="en-US" sz="2800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/>
              <a:t>로그인 </a:t>
            </a:r>
            <a:r>
              <a:rPr lang="en-US" altLang="ko-KR" smtClean="0"/>
              <a:t>(Session)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45635" y="2769704"/>
            <a:ext cx="7500730" cy="3661332"/>
            <a:chOff x="2442689" y="1851568"/>
            <a:chExt cx="7306621" cy="461637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149F683-C40E-4EA1-ACC0-A1AA43097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2689" y="1851568"/>
              <a:ext cx="7306621" cy="461637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F6FFCF4-BD24-4945-97CD-41C3822D4058}"/>
                </a:ext>
              </a:extLst>
            </p:cNvPr>
            <p:cNvSpPr/>
            <p:nvPr/>
          </p:nvSpPr>
          <p:spPr>
            <a:xfrm>
              <a:off x="7017765" y="1851568"/>
              <a:ext cx="2151401" cy="399334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6420E91-DD1C-4D32-A6E8-796FE9BDF969}"/>
                </a:ext>
              </a:extLst>
            </p:cNvPr>
            <p:cNvSpPr/>
            <p:nvPr/>
          </p:nvSpPr>
          <p:spPr>
            <a:xfrm>
              <a:off x="8481270" y="5351176"/>
              <a:ext cx="1166069" cy="399334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DDBCE0F-6D1A-45B1-9DC5-BBC6DCDD2858}"/>
                </a:ext>
              </a:extLst>
            </p:cNvPr>
            <p:cNvSpPr/>
            <p:nvPr/>
          </p:nvSpPr>
          <p:spPr>
            <a:xfrm>
              <a:off x="2707431" y="4977009"/>
              <a:ext cx="1166069" cy="254561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AEADE9E-63DE-467A-B7B5-1687C9B66CA7}"/>
              </a:ext>
            </a:extLst>
          </p:cNvPr>
          <p:cNvSpPr txBox="1"/>
          <p:nvPr/>
        </p:nvSpPr>
        <p:spPr>
          <a:xfrm>
            <a:off x="1630016" y="2211006"/>
            <a:ext cx="545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2"/>
                </a:solidFill>
              </a:rPr>
              <a:t>① </a:t>
            </a:r>
            <a:r>
              <a:rPr lang="ko-KR" altLang="en-US" b="1">
                <a:solidFill>
                  <a:schemeClr val="tx2"/>
                </a:solidFill>
              </a:rPr>
              <a:t> 로그인 세션과 여행정보 아이디 일치</a:t>
            </a:r>
            <a:endParaRPr lang="en-US" altLang="ko-K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32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smtClean="0"/>
              <a:t>웹 프로그래밍 개발 </a:t>
            </a:r>
            <a:r>
              <a:rPr lang="en-US" altLang="ko-KR" sz="2800" smtClean="0"/>
              <a:t>(Servlet, Jquery)</a:t>
            </a:r>
            <a:r>
              <a:rPr lang="en-US" altLang="ko-KR" sz="2800"/>
              <a:t/>
            </a:r>
            <a:br>
              <a:rPr lang="en-US" altLang="ko-KR" sz="2800"/>
            </a:br>
            <a:r>
              <a:rPr lang="ko-KR" altLang="en-US" sz="2800" smtClean="0"/>
              <a:t>타요타요 </a:t>
            </a:r>
            <a:r>
              <a:rPr lang="en-US" altLang="ko-KR" sz="2800" smtClean="0"/>
              <a:t>KITRI(</a:t>
            </a:r>
            <a:r>
              <a:rPr lang="ko-KR" altLang="en-US" sz="2800" smtClean="0"/>
              <a:t>정보 기술 연구원</a:t>
            </a:r>
            <a:r>
              <a:rPr lang="en-US" altLang="ko-KR" sz="2800" smtClean="0"/>
              <a:t>)</a:t>
            </a:r>
            <a:endParaRPr lang="ko-KR" altLang="en-US" sz="2800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/>
              <a:t>로그인 </a:t>
            </a:r>
            <a:r>
              <a:rPr lang="en-US" altLang="ko-KR" smtClean="0"/>
              <a:t>(Session)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EADE9E-63DE-467A-B7B5-1687C9B66CA7}"/>
              </a:ext>
            </a:extLst>
          </p:cNvPr>
          <p:cNvSpPr txBox="1"/>
          <p:nvPr/>
        </p:nvSpPr>
        <p:spPr>
          <a:xfrm>
            <a:off x="1630016" y="2211006"/>
            <a:ext cx="5459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2"/>
                </a:solidFill>
              </a:rPr>
              <a:t>② </a:t>
            </a:r>
            <a:r>
              <a:rPr lang="ko-KR" altLang="en-US" b="1" smtClean="0">
                <a:solidFill>
                  <a:schemeClr val="tx2"/>
                </a:solidFill>
              </a:rPr>
              <a:t> 로그인 </a:t>
            </a:r>
            <a:r>
              <a:rPr lang="ko-KR" altLang="en-US" b="1">
                <a:solidFill>
                  <a:schemeClr val="tx2"/>
                </a:solidFill>
              </a:rPr>
              <a:t>세션과 </a:t>
            </a:r>
            <a:r>
              <a:rPr lang="ko-KR" altLang="en-US" b="1" smtClean="0">
                <a:solidFill>
                  <a:schemeClr val="tx2"/>
                </a:solidFill>
              </a:rPr>
              <a:t>여행정보 아이디 </a:t>
            </a:r>
            <a:r>
              <a:rPr lang="ko-KR" altLang="en-US" b="1">
                <a:solidFill>
                  <a:schemeClr val="tx2"/>
                </a:solidFill>
              </a:rPr>
              <a:t>불일치</a:t>
            </a:r>
            <a:endParaRPr lang="en-US" altLang="ko-KR" b="1">
              <a:solidFill>
                <a:schemeClr val="tx2"/>
              </a:solidFill>
            </a:endParaRPr>
          </a:p>
          <a:p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C78CE0A-9891-487D-9AF4-2A55116A9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100" y="2872018"/>
            <a:ext cx="7197799" cy="371287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4FB213-3150-4632-9162-7351809A5262}"/>
              </a:ext>
            </a:extLst>
          </p:cNvPr>
          <p:cNvSpPr/>
          <p:nvPr/>
        </p:nvSpPr>
        <p:spPr>
          <a:xfrm>
            <a:off x="7065326" y="2857337"/>
            <a:ext cx="2151401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B9F155-9CC1-4719-BB01-77B3B7D0463D}"/>
              </a:ext>
            </a:extLst>
          </p:cNvPr>
          <p:cNvSpPr/>
          <p:nvPr/>
        </p:nvSpPr>
        <p:spPr>
          <a:xfrm>
            <a:off x="8528831" y="6356945"/>
            <a:ext cx="1166069" cy="39933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73316F-D26E-43CC-B184-949EACEDDB53}"/>
              </a:ext>
            </a:extLst>
          </p:cNvPr>
          <p:cNvSpPr/>
          <p:nvPr/>
        </p:nvSpPr>
        <p:spPr>
          <a:xfrm>
            <a:off x="2754992" y="5982778"/>
            <a:ext cx="1166069" cy="254561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44">
            <a:extLst>
              <a:ext uri="{FF2B5EF4-FFF2-40B4-BE49-F238E27FC236}">
                <a16:creationId xmlns:a16="http://schemas.microsoft.com/office/drawing/2014/main" id="{0CF7C0C4-7C95-46D4-B8A7-2AC5D358F83B}"/>
              </a:ext>
            </a:extLst>
          </p:cNvPr>
          <p:cNvGrpSpPr>
            <a:grpSpLocks/>
          </p:cNvGrpSpPr>
          <p:nvPr/>
        </p:nvGrpSpPr>
        <p:grpSpPr bwMode="auto">
          <a:xfrm>
            <a:off x="9556659" y="6584890"/>
            <a:ext cx="233363" cy="444500"/>
            <a:chOff x="1286694" y="1914525"/>
            <a:chExt cx="232594" cy="444161"/>
          </a:xfrm>
        </p:grpSpPr>
        <p:grpSp>
          <p:nvGrpSpPr>
            <p:cNvPr id="31" name="그룹 106">
              <a:extLst>
                <a:ext uri="{FF2B5EF4-FFF2-40B4-BE49-F238E27FC236}">
                  <a16:creationId xmlns:a16="http://schemas.microsoft.com/office/drawing/2014/main" id="{0C77EA17-178E-44AE-9264-C63B48D61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34" name="타원 144">
                <a:extLst>
                  <a:ext uri="{FF2B5EF4-FFF2-40B4-BE49-F238E27FC236}">
                    <a16:creationId xmlns:a16="http://schemas.microsoft.com/office/drawing/2014/main" id="{E59529F0-F726-44AF-8F64-4BA1578B2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5" name="타원 148">
                <a:extLst>
                  <a:ext uri="{FF2B5EF4-FFF2-40B4-BE49-F238E27FC236}">
                    <a16:creationId xmlns:a16="http://schemas.microsoft.com/office/drawing/2014/main" id="{98435F01-B4F8-433D-99F1-E4D1EE6E8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2" name="Picture 165">
              <a:extLst>
                <a:ext uri="{FF2B5EF4-FFF2-40B4-BE49-F238E27FC236}">
                  <a16:creationId xmlns:a16="http://schemas.microsoft.com/office/drawing/2014/main" id="{2C784A14-1AC5-4064-B796-10C240E4E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54149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smtClean="0"/>
              <a:t>웹 프로그래밍 개발 </a:t>
            </a:r>
            <a:r>
              <a:rPr lang="en-US" altLang="ko-KR" sz="2800" smtClean="0"/>
              <a:t>(Servlet, Jquery)</a:t>
            </a:r>
            <a:r>
              <a:rPr lang="en-US" altLang="ko-KR" sz="2800"/>
              <a:t/>
            </a:r>
            <a:br>
              <a:rPr lang="en-US" altLang="ko-KR" sz="2800"/>
            </a:br>
            <a:r>
              <a:rPr lang="ko-KR" altLang="en-US" sz="2800" smtClean="0"/>
              <a:t>타요타요 </a:t>
            </a:r>
            <a:r>
              <a:rPr lang="en-US" altLang="ko-KR" sz="2800" smtClean="0"/>
              <a:t>KITRI(</a:t>
            </a:r>
            <a:r>
              <a:rPr lang="ko-KR" altLang="en-US" sz="2800" smtClean="0"/>
              <a:t>정보 기술 연구원</a:t>
            </a:r>
            <a:r>
              <a:rPr lang="en-US" altLang="ko-KR" sz="2800" smtClean="0"/>
              <a:t>)</a:t>
            </a:r>
            <a:endParaRPr lang="ko-KR" altLang="en-US" sz="28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90662F-7D3F-4642-946C-B67C2404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1" y="2498007"/>
            <a:ext cx="6424424" cy="234134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BFD459-2090-48BE-B747-8AB942F04FF8}"/>
              </a:ext>
            </a:extLst>
          </p:cNvPr>
          <p:cNvSpPr/>
          <p:nvPr/>
        </p:nvSpPr>
        <p:spPr>
          <a:xfrm>
            <a:off x="2313908" y="2844652"/>
            <a:ext cx="326425" cy="283347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44">
            <a:extLst>
              <a:ext uri="{FF2B5EF4-FFF2-40B4-BE49-F238E27FC236}">
                <a16:creationId xmlns:a16="http://schemas.microsoft.com/office/drawing/2014/main" id="{8AD0FB36-EF27-49E3-A214-C8393FF27108}"/>
              </a:ext>
            </a:extLst>
          </p:cNvPr>
          <p:cNvGrpSpPr>
            <a:grpSpLocks/>
          </p:cNvGrpSpPr>
          <p:nvPr/>
        </p:nvGrpSpPr>
        <p:grpSpPr bwMode="auto">
          <a:xfrm>
            <a:off x="2523651" y="3060743"/>
            <a:ext cx="233363" cy="444500"/>
            <a:chOff x="1286694" y="1914525"/>
            <a:chExt cx="232594" cy="444161"/>
          </a:xfrm>
        </p:grpSpPr>
        <p:grpSp>
          <p:nvGrpSpPr>
            <p:cNvPr id="25" name="그룹 106">
              <a:extLst>
                <a:ext uri="{FF2B5EF4-FFF2-40B4-BE49-F238E27FC236}">
                  <a16:creationId xmlns:a16="http://schemas.microsoft.com/office/drawing/2014/main" id="{3096DC62-BC38-481D-9FC8-EBECC0592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7" name="타원 144">
                <a:extLst>
                  <a:ext uri="{FF2B5EF4-FFF2-40B4-BE49-F238E27FC236}">
                    <a16:creationId xmlns:a16="http://schemas.microsoft.com/office/drawing/2014/main" id="{48770521-EB40-4D85-A430-527F4996A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타원 148">
                <a:extLst>
                  <a:ext uri="{FF2B5EF4-FFF2-40B4-BE49-F238E27FC236}">
                    <a16:creationId xmlns:a16="http://schemas.microsoft.com/office/drawing/2014/main" id="{0027F6A7-2CBE-4F9E-87C3-6206445EF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6" name="Picture 165">
              <a:extLst>
                <a:ext uri="{FF2B5EF4-FFF2-40B4-BE49-F238E27FC236}">
                  <a16:creationId xmlns:a16="http://schemas.microsoft.com/office/drawing/2014/main" id="{7730333C-F480-40A5-8361-7A13F2E9C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BCBD677-8B56-4308-97B7-C9821A01B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5115495"/>
            <a:ext cx="7663955" cy="138169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135BAA-0EAB-4F0E-885D-00B7970AF696}"/>
              </a:ext>
            </a:extLst>
          </p:cNvPr>
          <p:cNvSpPr/>
          <p:nvPr/>
        </p:nvSpPr>
        <p:spPr>
          <a:xfrm>
            <a:off x="4132789" y="5156523"/>
            <a:ext cx="6750994" cy="393344"/>
          </a:xfrm>
          <a:prstGeom prst="rect">
            <a:avLst/>
          </a:prstGeom>
          <a:noFill/>
          <a:ln w="57150">
            <a:solidFill>
              <a:srgbClr val="FFE699">
                <a:alpha val="8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68051D-474A-474A-A1BD-83F71AF869A1}"/>
              </a:ext>
            </a:extLst>
          </p:cNvPr>
          <p:cNvSpPr txBox="1"/>
          <p:nvPr/>
        </p:nvSpPr>
        <p:spPr>
          <a:xfrm>
            <a:off x="7421855" y="4003979"/>
            <a:ext cx="2170024" cy="73866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선택 시 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r>
              <a:rPr lang="ko-KR" altLang="en-US" sz="1400" b="1" dirty="0">
                <a:solidFill>
                  <a:schemeClr val="tx2"/>
                </a:solidFill>
              </a:rPr>
              <a:t>필터에 해당 키워드 뜨고 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r>
              <a:rPr lang="ko-KR" altLang="en-US" sz="1400" b="1" dirty="0">
                <a:solidFill>
                  <a:schemeClr val="tx2"/>
                </a:solidFill>
              </a:rPr>
              <a:t>선택 칸 사라짐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BF57FD-51AD-4202-92F8-4A7577891E37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506867" y="4742643"/>
            <a:ext cx="0" cy="3933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mtClean="0"/>
              <a:t>필터 </a:t>
            </a:r>
            <a:r>
              <a:rPr lang="en-US" altLang="ko-KR" smtClean="0"/>
              <a:t>(ajax)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448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smtClean="0"/>
              <a:t>웹 프로그래밍 개발 </a:t>
            </a:r>
            <a:r>
              <a:rPr lang="en-US" altLang="ko-KR" sz="2800" smtClean="0"/>
              <a:t>(Servlet, Jquery)</a:t>
            </a:r>
            <a:r>
              <a:rPr lang="en-US" altLang="ko-KR" sz="2800"/>
              <a:t/>
            </a:r>
            <a:br>
              <a:rPr lang="en-US" altLang="ko-KR" sz="2800"/>
            </a:br>
            <a:r>
              <a:rPr lang="ko-KR" altLang="en-US" sz="2800" smtClean="0"/>
              <a:t>타요타요 </a:t>
            </a:r>
            <a:r>
              <a:rPr lang="en-US" altLang="ko-KR" sz="2800" smtClean="0"/>
              <a:t>KITRI(</a:t>
            </a:r>
            <a:r>
              <a:rPr lang="ko-KR" altLang="en-US" sz="2800" smtClean="0"/>
              <a:t>정보 기술 연구원</a:t>
            </a:r>
            <a:r>
              <a:rPr lang="en-US" altLang="ko-KR" sz="2800" smtClean="0"/>
              <a:t>)</a:t>
            </a:r>
            <a:endParaRPr lang="ko-KR" altLang="en-US" sz="2800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/>
              <a:t>페이징 </a:t>
            </a:r>
            <a:r>
              <a:rPr lang="en-US" altLang="ko-KR" smtClean="0"/>
              <a:t>(ajax)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884633" y="2356802"/>
            <a:ext cx="6312376" cy="4251078"/>
            <a:chOff x="2619589" y="2221865"/>
            <a:chExt cx="7032335" cy="473593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453B681-0CBE-42A5-9D7A-BB36E9458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589" y="2221865"/>
              <a:ext cx="7032335" cy="473593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0D9AE7-1633-4F42-BA74-36470776AA67}"/>
                </a:ext>
              </a:extLst>
            </p:cNvPr>
            <p:cNvSpPr/>
            <p:nvPr/>
          </p:nvSpPr>
          <p:spPr>
            <a:xfrm>
              <a:off x="2690679" y="4338447"/>
              <a:ext cx="1694575" cy="2477885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196D6A-A8CC-4B1A-9F8E-097F1B230C89}"/>
                </a:ext>
              </a:extLst>
            </p:cNvPr>
            <p:cNvSpPr txBox="1"/>
            <p:nvPr/>
          </p:nvSpPr>
          <p:spPr>
            <a:xfrm>
              <a:off x="5102015" y="5315779"/>
              <a:ext cx="2246780" cy="582896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/>
                  </a:solidFill>
                </a:rPr>
                <a:t>필터 선택에 따라 </a:t>
              </a:r>
              <a:endParaRPr lang="en-US" altLang="ko-KR" sz="1400" b="1" dirty="0">
                <a:solidFill>
                  <a:schemeClr val="tx2"/>
                </a:solidFill>
              </a:endParaRPr>
            </a:p>
            <a:p>
              <a:r>
                <a:rPr lang="ko-KR" altLang="en-US" sz="1400" b="1" dirty="0">
                  <a:solidFill>
                    <a:schemeClr val="tx2"/>
                  </a:solidFill>
                </a:rPr>
                <a:t>검색 된 여행 일정들 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C89C70C-25D0-4361-B319-CCA8702DFBD7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4385254" y="5577390"/>
              <a:ext cx="716761" cy="29837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5DBC4F8-F71E-4A89-B0F3-4A93E3979092}"/>
                </a:ext>
              </a:extLst>
            </p:cNvPr>
            <p:cNvSpPr/>
            <p:nvPr/>
          </p:nvSpPr>
          <p:spPr>
            <a:xfrm>
              <a:off x="5727494" y="6648557"/>
              <a:ext cx="813732" cy="309243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484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smtClean="0"/>
              <a:t>웹 프로그래밍 개발 </a:t>
            </a:r>
            <a:r>
              <a:rPr lang="en-US" altLang="ko-KR" sz="2800" smtClean="0"/>
              <a:t>(Servlet, Jquery)</a:t>
            </a:r>
            <a:r>
              <a:rPr lang="en-US" altLang="ko-KR" sz="2800"/>
              <a:t/>
            </a:r>
            <a:br>
              <a:rPr lang="en-US" altLang="ko-KR" sz="2800"/>
            </a:br>
            <a:r>
              <a:rPr lang="ko-KR" altLang="en-US" sz="2800" smtClean="0"/>
              <a:t>타요타요 </a:t>
            </a:r>
            <a:r>
              <a:rPr lang="en-US" altLang="ko-KR" sz="2800" smtClean="0"/>
              <a:t>KITRI(</a:t>
            </a:r>
            <a:r>
              <a:rPr lang="ko-KR" altLang="en-US" sz="2800" smtClean="0"/>
              <a:t>정보 기술 연구원</a:t>
            </a:r>
            <a:r>
              <a:rPr lang="en-US" altLang="ko-KR" sz="2800" smtClean="0"/>
              <a:t>)</a:t>
            </a:r>
            <a:endParaRPr lang="ko-KR" altLang="en-US" sz="2800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mtClean="0"/>
              <a:t>여행 </a:t>
            </a:r>
            <a:r>
              <a:rPr lang="en-US" altLang="ko-KR" smtClean="0"/>
              <a:t>API</a:t>
            </a:r>
            <a:r>
              <a:rPr lang="ko-KR" altLang="en-US" smtClean="0"/>
              <a:t> </a:t>
            </a:r>
            <a:r>
              <a:rPr lang="en-US" altLang="ko-KR" smtClean="0"/>
              <a:t>(ajax, xml, json)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492643" y="2582089"/>
            <a:ext cx="9206713" cy="3886571"/>
            <a:chOff x="560139" y="1893384"/>
            <a:chExt cx="10674470" cy="450617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7B9DFF-4940-48EE-8838-A9178E008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139" y="1893384"/>
              <a:ext cx="8913918" cy="340771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FE785C-F8BE-47B8-9334-2FC410D6063D}"/>
                </a:ext>
              </a:extLst>
            </p:cNvPr>
            <p:cNvSpPr/>
            <p:nvPr/>
          </p:nvSpPr>
          <p:spPr>
            <a:xfrm>
              <a:off x="4563394" y="1960496"/>
              <a:ext cx="557168" cy="229031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81325B-AF74-4F9D-8129-AF46AFD6BD89}"/>
                </a:ext>
              </a:extLst>
            </p:cNvPr>
            <p:cNvSpPr txBox="1"/>
            <p:nvPr/>
          </p:nvSpPr>
          <p:spPr>
            <a:xfrm>
              <a:off x="4712091" y="3745019"/>
              <a:ext cx="2891142" cy="3568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/>
                  </a:solidFill>
                </a:rPr>
                <a:t>여행</a:t>
              </a:r>
              <a:r>
                <a:rPr lang="en-US" altLang="ko-KR" sz="1400" b="1" dirty="0">
                  <a:solidFill>
                    <a:schemeClr val="tx2"/>
                  </a:solidFill>
                </a:rPr>
                <a:t>API</a:t>
              </a:r>
              <a:r>
                <a:rPr lang="ko-KR" altLang="en-US" sz="1400" b="1" dirty="0">
                  <a:solidFill>
                    <a:schemeClr val="tx2"/>
                  </a:solidFill>
                </a:rPr>
                <a:t>로 부터 도시 </a:t>
              </a:r>
              <a:r>
                <a:rPr lang="ko-KR" altLang="en-US" sz="1400" b="1" dirty="0" err="1">
                  <a:solidFill>
                    <a:schemeClr val="tx2"/>
                  </a:solidFill>
                </a:rPr>
                <a:t>읽어옴</a:t>
              </a:r>
              <a:endParaRPr lang="ko-KR" altLang="en-US" sz="14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FC8E026-8182-400A-8167-3FDDC79912B1}"/>
                </a:ext>
              </a:extLst>
            </p:cNvPr>
            <p:cNvCxnSpPr>
              <a:cxnSpLocks/>
              <a:stCxn id="36" idx="3"/>
              <a:endCxn id="18" idx="1"/>
            </p:cNvCxnSpPr>
            <p:nvPr/>
          </p:nvCxnSpPr>
          <p:spPr>
            <a:xfrm flipV="1">
              <a:off x="4410469" y="3923441"/>
              <a:ext cx="301623" cy="28363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1F3AEC-FBD0-4F98-B4F5-2FB02748E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9464" y="4564531"/>
              <a:ext cx="5035145" cy="183503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02C4C71-D369-49BB-8260-A74E00B7AEB7}"/>
                </a:ext>
              </a:extLst>
            </p:cNvPr>
            <p:cNvSpPr/>
            <p:nvPr/>
          </p:nvSpPr>
          <p:spPr>
            <a:xfrm>
              <a:off x="7307557" y="4048204"/>
              <a:ext cx="250924" cy="327625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44">
              <a:extLst>
                <a:ext uri="{FF2B5EF4-FFF2-40B4-BE49-F238E27FC236}">
                  <a16:creationId xmlns:a16="http://schemas.microsoft.com/office/drawing/2014/main" id="{ACD80633-B1F6-4CB0-97D6-D9BE7D376C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698" y="4258309"/>
              <a:ext cx="233363" cy="444500"/>
              <a:chOff x="1286694" y="1914525"/>
              <a:chExt cx="232594" cy="444161"/>
            </a:xfrm>
          </p:grpSpPr>
          <p:grpSp>
            <p:nvGrpSpPr>
              <p:cNvPr id="37" name="그룹 106">
                <a:extLst>
                  <a:ext uri="{FF2B5EF4-FFF2-40B4-BE49-F238E27FC236}">
                    <a16:creationId xmlns:a16="http://schemas.microsoft.com/office/drawing/2014/main" id="{27D8501C-CD2E-4F25-8692-A4C9F3C964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6694" y="1914525"/>
                <a:ext cx="151036" cy="144696"/>
                <a:chOff x="6188075" y="3822700"/>
                <a:chExt cx="411054" cy="426675"/>
              </a:xfrm>
            </p:grpSpPr>
            <p:sp>
              <p:nvSpPr>
                <p:cNvPr id="39" name="타원 144">
                  <a:extLst>
                    <a:ext uri="{FF2B5EF4-FFF2-40B4-BE49-F238E27FC236}">
                      <a16:creationId xmlns:a16="http://schemas.microsoft.com/office/drawing/2014/main" id="{9FF1980D-EBF3-4C28-859E-E2FFAD5A4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8075" y="3822700"/>
                  <a:ext cx="411054" cy="426675"/>
                </a:xfrm>
                <a:prstGeom prst="ellipse">
                  <a:avLst/>
                </a:prstGeom>
                <a:solidFill>
                  <a:srgbClr val="FF6600">
                    <a:alpha val="2588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0" name="타원 148">
                  <a:extLst>
                    <a:ext uri="{FF2B5EF4-FFF2-40B4-BE49-F238E27FC236}">
                      <a16:creationId xmlns:a16="http://schemas.microsoft.com/office/drawing/2014/main" id="{6A51A853-D85A-49DF-BC72-453664496F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864" y="3894103"/>
                  <a:ext cx="273476" cy="283868"/>
                </a:xfrm>
                <a:prstGeom prst="ellipse">
                  <a:avLst/>
                </a:prstGeom>
                <a:solidFill>
                  <a:srgbClr val="FF6600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38" name="Picture 165">
                <a:extLst>
                  <a:ext uri="{FF2B5EF4-FFF2-40B4-BE49-F238E27FC236}">
                    <a16:creationId xmlns:a16="http://schemas.microsoft.com/office/drawing/2014/main" id="{CBFFC941-2A5A-4D66-9571-C5FD84A98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06206" y="1965356"/>
                <a:ext cx="213082" cy="39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B9F609C-4F60-4A9B-A57C-36CAD15C3400}"/>
                </a:ext>
              </a:extLst>
            </p:cNvPr>
            <p:cNvSpPr/>
            <p:nvPr/>
          </p:nvSpPr>
          <p:spPr>
            <a:xfrm>
              <a:off x="6731250" y="4814701"/>
              <a:ext cx="4503359" cy="675102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0D0B0E0-8299-4B74-A247-099376E76BBE}"/>
                </a:ext>
              </a:extLst>
            </p:cNvPr>
            <p:cNvSpPr/>
            <p:nvPr/>
          </p:nvSpPr>
          <p:spPr>
            <a:xfrm>
              <a:off x="2923095" y="4068660"/>
              <a:ext cx="1487373" cy="276837"/>
            </a:xfrm>
            <a:prstGeom prst="rect">
              <a:avLst/>
            </a:prstGeom>
            <a:noFill/>
            <a:ln w="57150">
              <a:solidFill>
                <a:srgbClr val="FFE699">
                  <a:alpha val="8705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72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22600"/>
            <a:ext cx="2657475" cy="20574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smtClean="0"/>
              <a:t>웹 프로그래밍 개발 </a:t>
            </a:r>
            <a:r>
              <a:rPr lang="en-US" altLang="ko-KR" sz="2800" smtClean="0"/>
              <a:t>(Servlet, Jquery)</a:t>
            </a:r>
            <a:r>
              <a:rPr lang="en-US" altLang="ko-KR" sz="2800"/>
              <a:t/>
            </a:r>
            <a:br>
              <a:rPr lang="en-US" altLang="ko-KR" sz="2800"/>
            </a:br>
            <a:r>
              <a:rPr lang="ko-KR" altLang="en-US" sz="2800" smtClean="0"/>
              <a:t>타요타요 </a:t>
            </a:r>
            <a:r>
              <a:rPr lang="en-US" altLang="ko-KR" sz="2800" smtClean="0"/>
              <a:t>KITRI(</a:t>
            </a:r>
            <a:r>
              <a:rPr lang="ko-KR" altLang="en-US" sz="2800" smtClean="0"/>
              <a:t>정보 기술 연구원</a:t>
            </a:r>
            <a:r>
              <a:rPr lang="en-US" altLang="ko-KR" sz="2800" smtClean="0"/>
              <a:t>)</a:t>
            </a:r>
            <a:endParaRPr lang="ko-KR" altLang="en-US" sz="28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/>
              <a:t>공공 </a:t>
            </a:r>
            <a:r>
              <a:rPr lang="en-US" altLang="ko-KR" smtClean="0"/>
              <a:t>API (TourApi3.0)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96D6A-A8CC-4B1A-9F8E-097F1B230C89}"/>
              </a:ext>
            </a:extLst>
          </p:cNvPr>
          <p:cNvSpPr txBox="1"/>
          <p:nvPr/>
        </p:nvSpPr>
        <p:spPr>
          <a:xfrm>
            <a:off x="4681112" y="3574246"/>
            <a:ext cx="5212188" cy="95410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smtClean="0">
                <a:solidFill>
                  <a:schemeClr val="tx2"/>
                </a:solidFill>
              </a:rPr>
              <a:t>TourCateGory : </a:t>
            </a:r>
            <a:r>
              <a:rPr lang="ko-KR" altLang="en-US" sz="1400" b="1" smtClean="0">
                <a:solidFill>
                  <a:schemeClr val="tx2"/>
                </a:solidFill>
              </a:rPr>
              <a:t>여행 카테고리에 따른 여행 정보</a:t>
            </a:r>
            <a:endParaRPr lang="en-US" altLang="ko-KR" sz="1400" b="1" smtClean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b="1" smtClean="0">
                <a:solidFill>
                  <a:schemeClr val="tx2"/>
                </a:solidFill>
              </a:rPr>
              <a:t>TourPosition: </a:t>
            </a:r>
            <a:r>
              <a:rPr lang="ko-KR" altLang="en-US" sz="1400" b="1" smtClean="0">
                <a:solidFill>
                  <a:schemeClr val="tx2"/>
                </a:solidFill>
              </a:rPr>
              <a:t>위치 기반 여행 정보</a:t>
            </a:r>
            <a:endParaRPr lang="en-US" altLang="ko-KR" sz="1400" b="1" smtClean="0">
              <a:solidFill>
                <a:schemeClr val="tx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400" b="1">
                <a:solidFill>
                  <a:schemeClr val="tx2"/>
                </a:solidFill>
              </a:rPr>
              <a:t>TourSesion: </a:t>
            </a:r>
            <a:r>
              <a:rPr lang="ko-KR" altLang="en-US" sz="1400" b="1">
                <a:solidFill>
                  <a:schemeClr val="tx2"/>
                </a:solidFill>
              </a:rPr>
              <a:t>지역기반 </a:t>
            </a:r>
            <a:r>
              <a:rPr lang="ko-KR" altLang="en-US" sz="1400" b="1" smtClean="0">
                <a:solidFill>
                  <a:schemeClr val="tx2"/>
                </a:solidFill>
              </a:rPr>
              <a:t>여행 정보</a:t>
            </a:r>
            <a:endParaRPr lang="en-US" altLang="ko-KR" sz="1400" b="1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b="1" smtClean="0">
                <a:solidFill>
                  <a:schemeClr val="tx2"/>
                </a:solidFill>
              </a:rPr>
              <a:t>TourResionCOde: </a:t>
            </a:r>
            <a:r>
              <a:rPr lang="ko-KR" altLang="en-US" sz="1400" b="1" smtClean="0">
                <a:solidFill>
                  <a:schemeClr val="tx2"/>
                </a:solidFill>
              </a:rPr>
              <a:t>지역코드 정보</a:t>
            </a:r>
            <a:endParaRPr lang="en-US" altLang="ko-KR" sz="1400" b="1" smtClean="0">
              <a:solidFill>
                <a:schemeClr val="tx2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C89C70C-25D0-4361-B319-CCA8702DFBD7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079875" y="4051300"/>
            <a:ext cx="60123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266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내 차 찾기 서비스 ㈜</a:t>
            </a:r>
            <a:r>
              <a:rPr lang="ko-KR" altLang="en-US" sz="2800" dirty="0" err="1"/>
              <a:t>와이파이브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 smtClean="0"/>
              <a:t>개발 내용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err="1" smtClean="0"/>
              <a:t>자동부팅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와이파이 감지를 통한 주차장 입구 진입 시 자동 어플리케이션 실행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백그라운드 신호 관리 기능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err="1" smtClean="0"/>
              <a:t>Ble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신호</a:t>
            </a:r>
            <a:r>
              <a:rPr lang="en-US" altLang="ko-KR" sz="1600" dirty="0" smtClean="0"/>
              <a:t>, IMU </a:t>
            </a:r>
            <a:r>
              <a:rPr lang="ko-KR" altLang="en-US" sz="1600" dirty="0" smtClean="0"/>
              <a:t>신호</a:t>
            </a:r>
            <a:r>
              <a:rPr lang="en-US" altLang="ko-KR" sz="1600" dirty="0" smtClean="0"/>
              <a:t>, PDR </a:t>
            </a:r>
            <a:r>
              <a:rPr lang="ko-KR" altLang="en-US" sz="1600" dirty="0" smtClean="0"/>
              <a:t>신호를 실내 </a:t>
            </a:r>
            <a:r>
              <a:rPr lang="ko-KR" altLang="en-US" sz="1600" dirty="0" err="1" smtClean="0"/>
              <a:t>측위</a:t>
            </a:r>
            <a:r>
              <a:rPr lang="ko-KR" altLang="en-US" sz="1600" dirty="0" smtClean="0"/>
              <a:t> 알고리즘에 적절히 사용 가능하도록 큐로 관리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3. </a:t>
            </a:r>
            <a:r>
              <a:rPr lang="ko-KR" altLang="en-US" sz="1600" dirty="0">
                <a:sym typeface="Wingdings" panose="05000000000000000000" pitchFamily="2" charset="2"/>
              </a:rPr>
              <a:t>차량용 실내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측위</a:t>
            </a:r>
            <a:r>
              <a:rPr lang="ko-KR" altLang="en-US" sz="1600" dirty="0" smtClean="0">
                <a:sym typeface="Wingdings" panose="05000000000000000000" pitchFamily="2" charset="2"/>
              </a:rPr>
              <a:t> 알고리즘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스마트폰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ble</a:t>
            </a:r>
            <a:r>
              <a:rPr lang="ko-KR" altLang="en-US" sz="1600" dirty="0" smtClean="0">
                <a:sym typeface="Wingdings" panose="05000000000000000000" pitchFamily="2" charset="2"/>
              </a:rPr>
              <a:t>신호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측위에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스마트폰 회전각을 융합하여 구간별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측위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4.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보행자용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실내 </a:t>
            </a:r>
            <a:r>
              <a:rPr lang="ko-KR" altLang="en-US" sz="1600" dirty="0" err="1">
                <a:sym typeface="Wingdings" panose="05000000000000000000" pitchFamily="2" charset="2"/>
              </a:rPr>
              <a:t>측위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알고리즘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2</a:t>
            </a:r>
            <a:r>
              <a:rPr lang="ko-KR" altLang="en-US" sz="1600" dirty="0" smtClean="0">
                <a:sym typeface="Wingdings" panose="05000000000000000000" pitchFamily="2" charset="2"/>
              </a:rPr>
              <a:t>번 차량용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측위</a:t>
            </a:r>
            <a:r>
              <a:rPr lang="ko-KR" altLang="en-US" sz="1600" dirty="0" smtClean="0">
                <a:sym typeface="Wingdings" panose="05000000000000000000" pitchFamily="2" charset="2"/>
              </a:rPr>
              <a:t> 기술</a:t>
            </a:r>
            <a:r>
              <a:rPr lang="en-US" altLang="ko-KR" sz="1600" dirty="0" smtClean="0">
                <a:sym typeface="Wingdings" panose="05000000000000000000" pitchFamily="2" charset="2"/>
              </a:rPr>
              <a:t>,</a:t>
            </a:r>
            <a:r>
              <a:rPr lang="ko-KR" altLang="en-US" sz="1600" dirty="0" smtClean="0">
                <a:sym typeface="Wingdings" panose="05000000000000000000" pitchFamily="2" charset="2"/>
              </a:rPr>
              <a:t> 사내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pdr</a:t>
            </a:r>
            <a:r>
              <a:rPr lang="en-US" altLang="ko-KR" sz="1600" dirty="0" smtClean="0">
                <a:sym typeface="Wingdings" panose="05000000000000000000" pitchFamily="2" charset="2"/>
              </a:rPr>
              <a:t>(</a:t>
            </a:r>
            <a:r>
              <a:rPr lang="ko-KR" altLang="en-US" sz="1600" dirty="0" smtClean="0">
                <a:sym typeface="Wingdings" panose="05000000000000000000" pitchFamily="2" charset="2"/>
              </a:rPr>
              <a:t>보행자추측항법</a:t>
            </a:r>
            <a:r>
              <a:rPr lang="en-US" altLang="ko-KR" sz="1600" dirty="0" smtClean="0">
                <a:sym typeface="Wingdings" panose="05000000000000000000" pitchFamily="2" charset="2"/>
              </a:rPr>
              <a:t>) </a:t>
            </a:r>
            <a:r>
              <a:rPr lang="ko-KR" altLang="en-US" sz="1600" dirty="0" smtClean="0">
                <a:sym typeface="Wingdings" panose="05000000000000000000" pitchFamily="2" charset="2"/>
              </a:rPr>
              <a:t>기술 융합 </a:t>
            </a:r>
            <a:r>
              <a:rPr lang="en-US" altLang="ko-KR" sz="1600" dirty="0" smtClean="0">
                <a:sym typeface="Wingdings" panose="05000000000000000000" pitchFamily="2" charset="2"/>
              </a:rPr>
              <a:t>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측위</a:t>
            </a:r>
            <a:r>
              <a:rPr lang="ko-KR" altLang="en-US" sz="1600" dirty="0" smtClean="0">
                <a:sym typeface="Wingdings" panose="05000000000000000000" pitchFamily="2" charset="2"/>
              </a:rPr>
              <a:t> 정밀도 걸음 단위로 향상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5758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내 차 찾기 서비스 ㈜</a:t>
            </a:r>
            <a:r>
              <a:rPr lang="ko-KR" altLang="en-US" sz="2800" dirty="0" err="1"/>
              <a:t>와이파이브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1800" dirty="0" smtClean="0"/>
              <a:t>개발 내용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>
                <a:sym typeface="Wingdings" panose="05000000000000000000" pitchFamily="2" charset="2"/>
              </a:rPr>
              <a:t>5</a:t>
            </a:r>
            <a:r>
              <a:rPr lang="en-US" altLang="ko-KR" sz="1800" dirty="0"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sym typeface="Wingdings" panose="05000000000000000000" pitchFamily="2" charset="2"/>
              </a:rPr>
              <a:t>빈 주차공간으로 경로 안내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800" dirty="0">
                <a:sym typeface="Wingdings" panose="05000000000000000000" pitchFamily="2" charset="2"/>
              </a:rPr>
              <a:t>다양한방식의 주차 메뉴 선택가능</a:t>
            </a:r>
            <a:r>
              <a:rPr lang="en-US" altLang="ko-KR" sz="1800" dirty="0">
                <a:sym typeface="Wingdings" panose="05000000000000000000" pitchFamily="2" charset="2"/>
              </a:rPr>
              <a:t> (</a:t>
            </a:r>
            <a:r>
              <a:rPr lang="ko-KR" altLang="en-US" sz="1800" dirty="0">
                <a:sym typeface="Wingdings" panose="05000000000000000000" pitchFamily="2" charset="2"/>
              </a:rPr>
              <a:t>가장 가까운 주차공간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주차 확률이 높은 주차공간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특정 위치에 가까운 주차공간</a:t>
            </a:r>
            <a:r>
              <a:rPr lang="en-US" altLang="ko-KR" sz="18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dirty="0" smtClean="0">
                <a:sym typeface="Wingdings" panose="05000000000000000000" pitchFamily="2" charset="2"/>
              </a:rPr>
              <a:t>6. </a:t>
            </a:r>
            <a:r>
              <a:rPr lang="ko-KR" altLang="en-US" sz="1800" dirty="0" smtClean="0">
                <a:sym typeface="Wingdings" panose="05000000000000000000" pitchFamily="2" charset="2"/>
              </a:rPr>
              <a:t>차량 위치 자동저장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800" dirty="0" smtClean="0">
                <a:sym typeface="Wingdings" panose="05000000000000000000" pitchFamily="2" charset="2"/>
              </a:rPr>
              <a:t>걸음 횟수 감지 또는 </a:t>
            </a:r>
            <a:r>
              <a:rPr lang="ko-KR" altLang="en-US" sz="1800" dirty="0">
                <a:sym typeface="Wingdings" panose="05000000000000000000" pitchFamily="2" charset="2"/>
              </a:rPr>
              <a:t>블루투스 연결 </a:t>
            </a:r>
            <a:r>
              <a:rPr lang="ko-KR" altLang="en-US" sz="1800" dirty="0" smtClean="0">
                <a:sym typeface="Wingdings" panose="05000000000000000000" pitchFamily="2" charset="2"/>
              </a:rPr>
              <a:t>감지를 통한 차량 하차 인식</a:t>
            </a:r>
            <a:r>
              <a:rPr lang="en-US" altLang="ko-KR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ym typeface="Wingdings" panose="05000000000000000000" pitchFamily="2" charset="2"/>
              </a:rPr>
              <a:t>후 자동 위치 저장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dirty="0" smtClean="0">
                <a:sym typeface="Wingdings" panose="05000000000000000000" pitchFamily="2" charset="2"/>
              </a:rPr>
              <a:t>7. </a:t>
            </a:r>
            <a:r>
              <a:rPr lang="ko-KR" altLang="en-US" sz="1800" dirty="0" smtClean="0">
                <a:sym typeface="Wingdings" panose="05000000000000000000" pitchFamily="2" charset="2"/>
              </a:rPr>
              <a:t>경로 안내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dirty="0" smtClean="0">
                <a:sym typeface="Wingdings" panose="05000000000000000000" pitchFamily="2" charset="2"/>
              </a:rPr>
              <a:t>A* </a:t>
            </a:r>
            <a:r>
              <a:rPr lang="ko-KR" altLang="en-US" sz="1800" dirty="0" smtClean="0">
                <a:sym typeface="Wingdings" panose="05000000000000000000" pitchFamily="2" charset="2"/>
              </a:rPr>
              <a:t>알고리즘</a:t>
            </a:r>
            <a:r>
              <a:rPr lang="en-US" altLang="ko-KR" sz="1800" dirty="0" smtClean="0">
                <a:sym typeface="Wingdings" panose="05000000000000000000" pitchFamily="2" charset="2"/>
              </a:rPr>
              <a:t>,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백트랙킹</a:t>
            </a:r>
            <a:r>
              <a:rPr lang="ko-KR" altLang="en-US" sz="1800" dirty="0" smtClean="0">
                <a:sym typeface="Wingdings" panose="05000000000000000000" pitchFamily="2" charset="2"/>
              </a:rPr>
              <a:t> 알고리즘 사용하여 경로 안내 알고리즘 성능 향상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8</a:t>
            </a:r>
            <a:r>
              <a:rPr lang="en-US" altLang="ko-KR" sz="1800" dirty="0" smtClean="0">
                <a:sym typeface="Wingdings" panose="05000000000000000000" pitchFamily="2" charset="2"/>
              </a:rPr>
              <a:t>. </a:t>
            </a:r>
            <a:r>
              <a:rPr lang="ko-KR" altLang="en-US" sz="1800" dirty="0" smtClean="0">
                <a:sym typeface="Wingdings" panose="05000000000000000000" pitchFamily="2" charset="2"/>
              </a:rPr>
              <a:t>빈 주차공간 표시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800" dirty="0" smtClean="0">
                <a:sym typeface="Wingdings" panose="05000000000000000000" pitchFamily="2" charset="2"/>
              </a:rPr>
              <a:t>주차장에 주차 표시등이 설치 되어있을 경우 서버로부터 받아온 데이터를 통해 일정 주기로 빈 주차공간 표시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dirty="0"/>
              <a:t>9</a:t>
            </a:r>
            <a:r>
              <a:rPr lang="en-US" altLang="ko-KR" sz="1800" dirty="0" smtClean="0"/>
              <a:t>. </a:t>
            </a:r>
            <a:r>
              <a:rPr lang="ko-KR" altLang="en-US" sz="1800" dirty="0"/>
              <a:t>주행 </a:t>
            </a:r>
            <a:r>
              <a:rPr lang="ko-KR" altLang="en-US" sz="1800" dirty="0" err="1"/>
              <a:t>리플레이</a:t>
            </a:r>
            <a:r>
              <a:rPr lang="ko-KR" altLang="en-US" sz="1800" dirty="0"/>
              <a:t> 모드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실내 </a:t>
            </a:r>
            <a:r>
              <a:rPr lang="ko-KR" altLang="en-US" sz="1800" dirty="0" err="1"/>
              <a:t>측위용</a:t>
            </a:r>
            <a:r>
              <a:rPr lang="ko-KR" altLang="en-US" sz="1800" dirty="0"/>
              <a:t> 데이터를 </a:t>
            </a:r>
            <a:r>
              <a:rPr lang="ko-KR" altLang="en-US" sz="1800" dirty="0" smtClean="0"/>
              <a:t>시간 별로 </a:t>
            </a:r>
            <a:r>
              <a:rPr lang="ko-KR" altLang="en-US" sz="1800" dirty="0"/>
              <a:t>기록하여 </a:t>
            </a:r>
            <a:r>
              <a:rPr lang="ko-KR" altLang="en-US" sz="1800" dirty="0" err="1" smtClean="0"/>
              <a:t>리플레이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시뮬레이션이 가능하도록 함  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042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개발환경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E3F7DDD-0DCA-4CCF-B7E3-A938B92B9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80282"/>
              </p:ext>
            </p:extLst>
          </p:nvPr>
        </p:nvGraphicFramePr>
        <p:xfrm>
          <a:off x="1932091" y="1053510"/>
          <a:ext cx="8327818" cy="5192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108">
                  <a:extLst>
                    <a:ext uri="{9D8B030D-6E8A-4147-A177-3AD203B41FA5}">
                      <a16:colId xmlns:a16="http://schemas.microsoft.com/office/drawing/2014/main" val="1409546139"/>
                    </a:ext>
                  </a:extLst>
                </a:gridCol>
                <a:gridCol w="6145710">
                  <a:extLst>
                    <a:ext uri="{9D8B030D-6E8A-4147-A177-3AD203B41FA5}">
                      <a16:colId xmlns:a16="http://schemas.microsoft.com/office/drawing/2014/main" val="2416523638"/>
                    </a:ext>
                  </a:extLst>
                </a:gridCol>
              </a:tblGrid>
              <a:tr h="478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775266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DBMS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Oracle 11g Release2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99719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FrameWork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00028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Eclipse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826117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Server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Apache Tomcat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29093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Naver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Daum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지도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공공데이터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미세먼지</a:t>
                      </a:r>
                      <a:r>
                        <a:rPr lang="en-US" altLang="ko-KR" dirty="0"/>
                        <a:t>)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787035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Web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Jquery</a:t>
                      </a:r>
                      <a:r>
                        <a:rPr lang="en-US" altLang="ko-KR" dirty="0"/>
                        <a:t>, JavaScript, Html5, </a:t>
                      </a:r>
                      <a:r>
                        <a:rPr lang="en-US" altLang="ko-KR" dirty="0" err="1"/>
                        <a:t>Jsp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Css</a:t>
                      </a:r>
                      <a:r>
                        <a:rPr lang="en-US" altLang="ko-KR" dirty="0"/>
                        <a:t>, Bootstrap 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7374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Library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SummerNote</a:t>
                      </a:r>
                      <a:r>
                        <a:rPr lang="en-US" altLang="ko-KR" dirty="0"/>
                        <a:t>, Commons-</a:t>
                      </a:r>
                      <a:r>
                        <a:rPr lang="en-US" altLang="ko-KR" dirty="0" err="1"/>
                        <a:t>fileupload</a:t>
                      </a:r>
                      <a:r>
                        <a:rPr lang="en-US" altLang="ko-KR" dirty="0"/>
                        <a:t>(Apache), </a:t>
                      </a:r>
                      <a:r>
                        <a:rPr lang="en-US" altLang="ko-KR" dirty="0" err="1"/>
                        <a:t>scribejava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289070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UML Toll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StarUML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exERD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548117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형상관리 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9592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의존성관리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Maven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0737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프로젝트관리</a:t>
                      </a:r>
                      <a:endParaRPr lang="en-US" altLang="ko-KR" smtClean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Trello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8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7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내 차 찾기 서비스 ㈜</a:t>
            </a:r>
            <a:r>
              <a:rPr lang="ko-KR" altLang="en-US" sz="2800" dirty="0" err="1"/>
              <a:t>와이파이브</a:t>
            </a:r>
            <a:endParaRPr lang="ko-KR" altLang="en-US" sz="2800" dirty="0"/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/>
              <a:t>지도 다운로드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1139900" y="5828455"/>
            <a:ext cx="10605409" cy="75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서버로부터 지도를 다운로드합니다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4960AB7-FA12-4A0F-9074-A6B0CD776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73" y="3212040"/>
            <a:ext cx="3625049" cy="20390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5" y="3267855"/>
            <a:ext cx="1228571" cy="1457143"/>
          </a:xfrm>
          <a:prstGeom prst="rect">
            <a:avLst/>
          </a:prstGeom>
        </p:spPr>
      </p:pic>
      <p:pic>
        <p:nvPicPr>
          <p:cNvPr id="1026" name="Picture 2" descr="ì¤ë§í¸í° ì´ë¯¸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01" y="2799189"/>
            <a:ext cx="1197238" cy="23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4" idx="3"/>
            <a:endCxn id="1026" idx="1"/>
          </p:cNvCxnSpPr>
          <p:nvPr/>
        </p:nvCxnSpPr>
        <p:spPr>
          <a:xfrm>
            <a:off x="1555466" y="3996427"/>
            <a:ext cx="9017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66" y="3212040"/>
            <a:ext cx="3630229" cy="20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8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내 차 찾기 서비스 ㈜</a:t>
            </a:r>
            <a:r>
              <a:rPr lang="ko-KR" altLang="en-US" sz="2800" dirty="0" err="1"/>
              <a:t>와이파이브</a:t>
            </a:r>
            <a:endParaRPr lang="ko-KR" altLang="en-US" sz="2800" dirty="0"/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/>
              <a:t>층 자동 변환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1139900" y="5828455"/>
            <a:ext cx="10605409" cy="75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건물내 설치되어있는 </a:t>
            </a:r>
            <a:r>
              <a:rPr lang="ko-KR" altLang="en-US" dirty="0" err="1" smtClean="0"/>
              <a:t>비콘의</a:t>
            </a:r>
            <a:r>
              <a:rPr lang="ko-KR" altLang="en-US" dirty="0" smtClean="0"/>
              <a:t> 신호 세기에 의해서 층이 자동으로 변환됩니다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00" y="3175952"/>
            <a:ext cx="3694386" cy="20780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10" y="3175952"/>
            <a:ext cx="3694386" cy="207809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648608" y="3175953"/>
            <a:ext cx="646386" cy="355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36810" y="3175953"/>
            <a:ext cx="646386" cy="355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71801" y="4307801"/>
            <a:ext cx="646386" cy="355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941611" y="4307801"/>
            <a:ext cx="646386" cy="355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1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내 차 찾기 서비스 ㈜</a:t>
            </a:r>
            <a:r>
              <a:rPr lang="ko-KR" altLang="en-US" sz="2800" dirty="0" err="1"/>
              <a:t>와이파이브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41" y="4123024"/>
            <a:ext cx="2976612" cy="1674344"/>
          </a:xfrm>
          <a:prstGeom prst="rect">
            <a:avLst/>
          </a:prstGeom>
        </p:spPr>
      </p:pic>
      <p:sp>
        <p:nvSpPr>
          <p:cNvPr id="47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/>
              <a:t>주차 위치 표시하기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1087821" y="6122705"/>
            <a:ext cx="10763708" cy="4635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서버로부터 주차 현황을 받아 빈주차공간만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하여 출력합니다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41" y="2263368"/>
            <a:ext cx="2832065" cy="15930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5" y="3267855"/>
            <a:ext cx="1228571" cy="1457143"/>
          </a:xfrm>
          <a:prstGeom prst="rect">
            <a:avLst/>
          </a:prstGeom>
        </p:spPr>
      </p:pic>
      <p:pic>
        <p:nvPicPr>
          <p:cNvPr id="19" name="Picture 2" descr="ì¤ë§í¸í° ì´ë¯¸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01" y="2799189"/>
            <a:ext cx="1197238" cy="23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>
            <a:stCxn id="18" idx="3"/>
            <a:endCxn id="19" idx="1"/>
          </p:cNvCxnSpPr>
          <p:nvPr/>
        </p:nvCxnSpPr>
        <p:spPr>
          <a:xfrm>
            <a:off x="1555466" y="3996427"/>
            <a:ext cx="9017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035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내 차 찾기 서비스 ㈜</a:t>
            </a:r>
            <a:r>
              <a:rPr lang="ko-KR" altLang="en-US" sz="2800" dirty="0" err="1"/>
              <a:t>와이파이브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2350547"/>
            <a:ext cx="5334000" cy="3000375"/>
          </a:xfrm>
          <a:prstGeom prst="rect">
            <a:avLst/>
          </a:prstGeom>
        </p:spPr>
      </p:pic>
      <p:cxnSp>
        <p:nvCxnSpPr>
          <p:cNvPr id="23" name="꺾인 연결선 22"/>
          <p:cNvCxnSpPr>
            <a:stCxn id="25" idx="0"/>
            <a:endCxn id="24" idx="2"/>
          </p:cNvCxnSpPr>
          <p:nvPr/>
        </p:nvCxnSpPr>
        <p:spPr>
          <a:xfrm rot="16200000" flipV="1">
            <a:off x="4486860" y="3836213"/>
            <a:ext cx="655974" cy="139263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9299" y="3866297"/>
            <a:ext cx="2918460" cy="3382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주차된 </a:t>
            </a:r>
            <a:r>
              <a:rPr lang="ko-KR" altLang="en-US" dirty="0" err="1" smtClean="0"/>
              <a:t>차량위치</a:t>
            </a:r>
            <a:r>
              <a:rPr lang="ko-KR" altLang="en-US" dirty="0" smtClean="0"/>
              <a:t> 표시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276850" y="4860518"/>
            <a:ext cx="468630" cy="4904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276600" y="4860518"/>
            <a:ext cx="548640" cy="4904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꺾인 연결선 30"/>
          <p:cNvCxnSpPr>
            <a:stCxn id="28" idx="2"/>
            <a:endCxn id="52" idx="1"/>
          </p:cNvCxnSpPr>
          <p:nvPr/>
        </p:nvCxnSpPr>
        <p:spPr>
          <a:xfrm rot="5400000" flipH="1" flipV="1">
            <a:off x="5596252" y="2953875"/>
            <a:ext cx="351714" cy="4442379"/>
          </a:xfrm>
          <a:prstGeom prst="bentConnector4">
            <a:avLst>
              <a:gd name="adj1" fmla="val -64996"/>
              <a:gd name="adj2" fmla="val 8609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78" y="1846145"/>
            <a:ext cx="3063240" cy="172307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7199132" y="1804315"/>
            <a:ext cx="2346960" cy="372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경로 안내 방식 선택</a:t>
            </a:r>
            <a:endParaRPr lang="ko-KR" altLang="en-US" dirty="0"/>
          </a:p>
        </p:txBody>
      </p:sp>
      <p:cxnSp>
        <p:nvCxnSpPr>
          <p:cNvPr id="39" name="꺾인 연결선 38"/>
          <p:cNvCxnSpPr>
            <a:stCxn id="44" idx="0"/>
            <a:endCxn id="37" idx="1"/>
          </p:cNvCxnSpPr>
          <p:nvPr/>
        </p:nvCxnSpPr>
        <p:spPr>
          <a:xfrm rot="5400000" flipH="1" flipV="1">
            <a:off x="5301353" y="3527094"/>
            <a:ext cx="2131036" cy="49221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795010" y="4838718"/>
            <a:ext cx="651510" cy="4904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89999" y="6122705"/>
            <a:ext cx="11461530" cy="4635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로그 읽기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실내 </a:t>
            </a:r>
            <a:r>
              <a:rPr lang="ko-KR" altLang="en-US" dirty="0" err="1" smtClean="0"/>
              <a:t>측위를</a:t>
            </a:r>
            <a:r>
              <a:rPr lang="ko-KR" altLang="en-US" dirty="0" smtClean="0"/>
              <a:t> 위한 데이터들을 </a:t>
            </a:r>
            <a:r>
              <a:rPr lang="ko-KR" altLang="en-US" dirty="0" err="1" smtClean="0"/>
              <a:t>시간별로</a:t>
            </a:r>
            <a:r>
              <a:rPr lang="ko-KR" altLang="en-US" dirty="0" smtClean="0"/>
              <a:t> 저장하여 실제 실행 데이터 </a:t>
            </a:r>
            <a:r>
              <a:rPr lang="ko-KR" altLang="en-US" dirty="0" err="1" smtClean="0"/>
              <a:t>리플레이를</a:t>
            </a:r>
            <a:r>
              <a:rPr lang="ko-KR" altLang="en-US" dirty="0" smtClean="0"/>
              <a:t> 가능하게 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E1FC394-A24F-4F1E-84F1-4FCC43AB4A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99" y="3979300"/>
            <a:ext cx="3626338" cy="203981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816938" y="3637742"/>
            <a:ext cx="3718560" cy="3382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실제 차량 주행 로그 시뮬레이션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119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139901" y="6084329"/>
            <a:ext cx="9322742" cy="75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일방통행의 제한사항에 맞춰 최단 거리로 경로를 안내해줍니다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내 차 찾기 서비스 ㈜</a:t>
            </a:r>
            <a:r>
              <a:rPr lang="ko-KR" altLang="en-US" sz="2800" dirty="0" err="1"/>
              <a:t>와이파이브</a:t>
            </a:r>
            <a:endParaRPr lang="ko-KR" altLang="en-US" sz="2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3308694"/>
            <a:ext cx="3063240" cy="172307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18660" y="2801725"/>
            <a:ext cx="2346960" cy="372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주차하기 메뉴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80" y="1722594"/>
            <a:ext cx="3032760" cy="170592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435340" y="1793719"/>
            <a:ext cx="2346960" cy="3196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최근접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주차안내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80" y="3331414"/>
            <a:ext cx="3032760" cy="17059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435340" y="3422437"/>
            <a:ext cx="2918460" cy="390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병원 입구 </a:t>
            </a:r>
            <a:r>
              <a:rPr lang="ko-KR" altLang="en-US" dirty="0" smtClean="0"/>
              <a:t>근처 </a:t>
            </a:r>
            <a:r>
              <a:rPr lang="ko-KR" altLang="en-US" dirty="0" err="1" smtClean="0"/>
              <a:t>주차안내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80" y="4978005"/>
            <a:ext cx="3032760" cy="170592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435340" y="5071370"/>
            <a:ext cx="2918460" cy="3382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출구 근처 </a:t>
            </a:r>
            <a:r>
              <a:rPr lang="ko-KR" altLang="en-US" dirty="0" err="1"/>
              <a:t>주차안내</a:t>
            </a:r>
            <a:endParaRPr lang="ko-KR" altLang="en-US" dirty="0"/>
          </a:p>
        </p:txBody>
      </p:sp>
      <p:cxnSp>
        <p:nvCxnSpPr>
          <p:cNvPr id="21" name="꺾인 연결선 20"/>
          <p:cNvCxnSpPr>
            <a:stCxn id="22" idx="3"/>
            <a:endCxn id="13" idx="1"/>
          </p:cNvCxnSpPr>
          <p:nvPr/>
        </p:nvCxnSpPr>
        <p:spPr>
          <a:xfrm flipV="1">
            <a:off x="6644640" y="2575558"/>
            <a:ext cx="1272540" cy="1624758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714492" y="3812807"/>
            <a:ext cx="1930148" cy="775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2" idx="3"/>
            <a:endCxn id="15" idx="1"/>
          </p:cNvCxnSpPr>
          <p:nvPr/>
        </p:nvCxnSpPr>
        <p:spPr>
          <a:xfrm flipV="1">
            <a:off x="6644640" y="4184378"/>
            <a:ext cx="1272540" cy="15938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2" idx="3"/>
            <a:endCxn id="20" idx="1"/>
          </p:cNvCxnSpPr>
          <p:nvPr/>
        </p:nvCxnSpPr>
        <p:spPr>
          <a:xfrm>
            <a:off x="6644640" y="4200316"/>
            <a:ext cx="1272540" cy="163065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/>
              <a:t>주차 안내</a:t>
            </a:r>
            <a:endParaRPr lang="ko-KR" altLang="en-US" dirty="0"/>
          </a:p>
        </p:txBody>
      </p:sp>
      <p:cxnSp>
        <p:nvCxnSpPr>
          <p:cNvPr id="27" name="꺾인 연결선 26"/>
          <p:cNvCxnSpPr>
            <a:stCxn id="25" idx="3"/>
            <a:endCxn id="11" idx="1"/>
          </p:cNvCxnSpPr>
          <p:nvPr/>
        </p:nvCxnSpPr>
        <p:spPr>
          <a:xfrm>
            <a:off x="3058510" y="4110262"/>
            <a:ext cx="1102010" cy="59969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3" y="3320642"/>
            <a:ext cx="3063240" cy="172307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39901" y="4020207"/>
            <a:ext cx="1918609" cy="180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35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139901" y="6084329"/>
            <a:ext cx="9322742" cy="75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일방통행의 제한사항에 맞춰 최단 거리로 경로를 안내해줍니다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내 차 찾기 서비스 ㈜</a:t>
            </a:r>
            <a:r>
              <a:rPr lang="ko-KR" altLang="en-US" sz="2800" dirty="0" err="1"/>
              <a:t>와이파이브</a:t>
            </a:r>
            <a:endParaRPr lang="ko-KR" altLang="en-US" sz="2800"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838200" y="1825625"/>
            <a:ext cx="10515600" cy="396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/>
              <a:t>내 차 찾기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3" y="3320642"/>
            <a:ext cx="3063240" cy="172307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139901" y="4260287"/>
            <a:ext cx="1918609" cy="19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3387BC-270E-47AC-BC8B-B58FD95E4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12" y="2449891"/>
            <a:ext cx="4647208" cy="2614055"/>
          </a:xfrm>
          <a:prstGeom prst="rect">
            <a:avLst/>
          </a:prstGeom>
        </p:spPr>
      </p:pic>
      <p:cxnSp>
        <p:nvCxnSpPr>
          <p:cNvPr id="27" name="꺾인 연결선 26"/>
          <p:cNvCxnSpPr>
            <a:stCxn id="34" idx="3"/>
            <a:endCxn id="24" idx="1"/>
          </p:cNvCxnSpPr>
          <p:nvPr/>
        </p:nvCxnSpPr>
        <p:spPr>
          <a:xfrm flipV="1">
            <a:off x="3058510" y="3756919"/>
            <a:ext cx="2525602" cy="60006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122312" y="2023745"/>
            <a:ext cx="3570807" cy="504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주차한 위치 안내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274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내 차 찾기 서비스 ㈜</a:t>
            </a:r>
            <a:r>
              <a:rPr lang="ko-KR" altLang="en-US" sz="2800" dirty="0" err="1" smtClean="0"/>
              <a:t>와이파이브</a:t>
            </a:r>
            <a:endParaRPr lang="ko-KR" altLang="en-US" sz="2800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아주대학교 병원 데모 영상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8200" y="2356802"/>
            <a:ext cx="72806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데모 영상 링크 </a:t>
            </a:r>
            <a:r>
              <a:rPr lang="en-US" altLang="ko-KR" dirty="0" smtClean="0"/>
              <a:t>: </a:t>
            </a:r>
            <a:r>
              <a:rPr lang="ko-KR" altLang="en-US" dirty="0" smtClean="0">
                <a:hlinkClick r:id="rId2"/>
              </a:rPr>
              <a:t>https</a:t>
            </a:r>
            <a:r>
              <a:rPr lang="ko-KR" altLang="en-US" dirty="0">
                <a:hlinkClick r:id="rId2"/>
              </a:rPr>
              <a:t>://</a:t>
            </a:r>
            <a:r>
              <a:rPr lang="ko-KR" altLang="en-US" dirty="0" smtClean="0">
                <a:hlinkClick r:id="rId2"/>
              </a:rPr>
              <a:t>www.youtube.com/watch?v=TD9VpqAUIDY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측위</a:t>
            </a:r>
            <a:r>
              <a:rPr lang="en-US" altLang="ko-KR" dirty="0" smtClean="0"/>
              <a:t>, </a:t>
            </a:r>
            <a:r>
              <a:rPr lang="ko-KR" altLang="en-US" smtClean="0"/>
              <a:t>차량위치저장</a:t>
            </a:r>
            <a:r>
              <a:rPr lang="en-US" altLang="ko-KR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9253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7987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출입관리서비스 ㈜</a:t>
            </a:r>
            <a:r>
              <a:rPr lang="ko-KR" altLang="en-US" sz="2800" dirty="0" err="1"/>
              <a:t>와이파이브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프로젝트 내용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서버에 등록되어있는 실내 </a:t>
            </a:r>
            <a:r>
              <a:rPr lang="ko-KR" altLang="en-US" dirty="0"/>
              <a:t>관계자에게 스마트폰을 활용하여 원격으로 </a:t>
            </a:r>
            <a:r>
              <a:rPr lang="ko-KR" altLang="en-US" dirty="0" smtClean="0"/>
              <a:t>문을 열 수 있도록 하는 기능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담당업무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스마트폰</a:t>
            </a:r>
            <a:r>
              <a:rPr lang="en-US" altLang="ko-KR" dirty="0" smtClean="0"/>
              <a:t>, BLE(nrf51822) MCU(STM32), </a:t>
            </a:r>
            <a:r>
              <a:rPr lang="ko-KR" altLang="en-US" dirty="0" err="1" smtClean="0"/>
              <a:t>라즈베리파이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유닉스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 통신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안드로이드 앱 개발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		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사용툴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Iar</a:t>
            </a:r>
            <a:r>
              <a:rPr lang="en-US" altLang="ko-KR" dirty="0" smtClean="0"/>
              <a:t> embedded workbench, STM32, (</a:t>
            </a:r>
            <a:r>
              <a:rPr lang="en-US" altLang="ko-KR" dirty="0"/>
              <a:t>MCU ,BLE </a:t>
            </a:r>
            <a:r>
              <a:rPr lang="ko-KR" altLang="en-US" dirty="0"/>
              <a:t>펌웨어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err="1"/>
              <a:t>라즈베리파이</a:t>
            </a:r>
            <a:r>
              <a:rPr lang="en-US" altLang="ko-KR" dirty="0"/>
              <a:t>3 (</a:t>
            </a:r>
            <a:r>
              <a:rPr lang="ko-KR" altLang="en-US" dirty="0" smtClean="0"/>
              <a:t>리눅스 통신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smtClean="0"/>
              <a:t>안드로이드 스튜디오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3166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16" y="2271486"/>
            <a:ext cx="1844196" cy="327857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40" y="2362215"/>
            <a:ext cx="1793161" cy="31878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7987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출입관리서비스 ㈜</a:t>
            </a:r>
            <a:r>
              <a:rPr lang="ko-KR" altLang="en-US" sz="2800" dirty="0" err="1"/>
              <a:t>와이파이브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A71B36-E2A6-4E47-973B-7FB0B6D072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2388830"/>
            <a:ext cx="1778189" cy="3161226"/>
          </a:xfrm>
          <a:prstGeom prst="rect">
            <a:avLst/>
          </a:prstGeom>
        </p:spPr>
      </p:pic>
      <p:cxnSp>
        <p:nvCxnSpPr>
          <p:cNvPr id="12" name="연결선: 꺾임 4">
            <a:extLst>
              <a:ext uri="{FF2B5EF4-FFF2-40B4-BE49-F238E27FC236}">
                <a16:creationId xmlns:a16="http://schemas.microsoft.com/office/drawing/2014/main" id="{C7BD767A-C66A-4787-8DE9-6BCE6810C965}"/>
              </a:ext>
            </a:extLst>
          </p:cNvPr>
          <p:cNvCxnSpPr>
            <a:cxnSpLocks/>
            <a:stCxn id="14" idx="0"/>
            <a:endCxn id="13" idx="1"/>
          </p:cNvCxnSpPr>
          <p:nvPr/>
        </p:nvCxnSpPr>
        <p:spPr>
          <a:xfrm rot="16200000" flipV="1">
            <a:off x="1194333" y="3653223"/>
            <a:ext cx="538715" cy="274436"/>
          </a:xfrm>
          <a:prstGeom prst="bentConnector4">
            <a:avLst>
              <a:gd name="adj1" fmla="val 30690"/>
              <a:gd name="adj2" fmla="val 2568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AC2B05-7F65-4A4E-BD44-9E2AC0F3D41F}"/>
              </a:ext>
            </a:extLst>
          </p:cNvPr>
          <p:cNvSpPr/>
          <p:nvPr/>
        </p:nvSpPr>
        <p:spPr>
          <a:xfrm>
            <a:off x="1326472" y="3313032"/>
            <a:ext cx="1501203" cy="41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와이파이 </a:t>
            </a:r>
            <a:r>
              <a:rPr lang="ko-KR" altLang="en-US" sz="1100" dirty="0"/>
              <a:t>스캔 </a:t>
            </a:r>
            <a:r>
              <a:rPr lang="ko-KR" altLang="en-US" sz="1100" dirty="0" smtClean="0"/>
              <a:t>시작</a:t>
            </a:r>
            <a:endParaRPr lang="en-US" altLang="ko-KR" sz="11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461924-FE02-4B69-B441-9DA8659C937C}"/>
              </a:ext>
            </a:extLst>
          </p:cNvPr>
          <p:cNvSpPr/>
          <p:nvPr/>
        </p:nvSpPr>
        <p:spPr>
          <a:xfrm>
            <a:off x="1124741" y="4059798"/>
            <a:ext cx="952333" cy="259803"/>
          </a:xfrm>
          <a:prstGeom prst="rect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AC2B05-7F65-4A4E-BD44-9E2AC0F3D41F}"/>
              </a:ext>
            </a:extLst>
          </p:cNvPr>
          <p:cNvSpPr/>
          <p:nvPr/>
        </p:nvSpPr>
        <p:spPr>
          <a:xfrm>
            <a:off x="3242109" y="1883933"/>
            <a:ext cx="1501203" cy="41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문 열기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메시지 팝업</a:t>
            </a:r>
            <a:endParaRPr lang="en-US" altLang="ko-KR" sz="1100" dirty="0"/>
          </a:p>
        </p:txBody>
      </p:sp>
      <p:cxnSp>
        <p:nvCxnSpPr>
          <p:cNvPr id="25" name="연결선: 꺾임 4">
            <a:extLst>
              <a:ext uri="{FF2B5EF4-FFF2-40B4-BE49-F238E27FC236}">
                <a16:creationId xmlns:a16="http://schemas.microsoft.com/office/drawing/2014/main" id="{C7BD767A-C66A-4787-8DE9-6BCE6810C965}"/>
              </a:ext>
            </a:extLst>
          </p:cNvPr>
          <p:cNvCxnSpPr>
            <a:cxnSpLocks/>
            <a:stCxn id="26" idx="2"/>
            <a:endCxn id="32" idx="1"/>
          </p:cNvCxnSpPr>
          <p:nvPr/>
        </p:nvCxnSpPr>
        <p:spPr>
          <a:xfrm rot="5400000" flipH="1" flipV="1">
            <a:off x="3862204" y="3051837"/>
            <a:ext cx="1341982" cy="1533842"/>
          </a:xfrm>
          <a:prstGeom prst="bentConnector4">
            <a:avLst>
              <a:gd name="adj1" fmla="val -17035"/>
              <a:gd name="adj2" fmla="val 586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461924-FE02-4B69-B441-9DA8659C937C}"/>
              </a:ext>
            </a:extLst>
          </p:cNvPr>
          <p:cNvSpPr/>
          <p:nvPr/>
        </p:nvSpPr>
        <p:spPr>
          <a:xfrm>
            <a:off x="3499574" y="4215430"/>
            <a:ext cx="533400" cy="274319"/>
          </a:xfrm>
          <a:prstGeom prst="rect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461924-FE02-4B69-B441-9DA8659C937C}"/>
              </a:ext>
            </a:extLst>
          </p:cNvPr>
          <p:cNvSpPr/>
          <p:nvPr/>
        </p:nvSpPr>
        <p:spPr>
          <a:xfrm>
            <a:off x="5300116" y="2982501"/>
            <a:ext cx="1844198" cy="330531"/>
          </a:xfrm>
          <a:prstGeom prst="rect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AC2B05-7F65-4A4E-BD44-9E2AC0F3D41F}"/>
              </a:ext>
            </a:extLst>
          </p:cNvPr>
          <p:cNvSpPr/>
          <p:nvPr/>
        </p:nvSpPr>
        <p:spPr>
          <a:xfrm>
            <a:off x="5471613" y="1883933"/>
            <a:ext cx="1501203" cy="41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문 열림 </a:t>
            </a:r>
            <a:r>
              <a:rPr lang="en-US" altLang="ko-KR" sz="1100" dirty="0" err="1" smtClean="0"/>
              <a:t>ble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송신</a:t>
            </a:r>
            <a:endParaRPr lang="en-US" altLang="ko-KR" sz="1100" dirty="0"/>
          </a:p>
        </p:txBody>
      </p:sp>
      <p:sp>
        <p:nvSpPr>
          <p:cNvPr id="35" name="직사각형 34"/>
          <p:cNvSpPr/>
          <p:nvPr/>
        </p:nvSpPr>
        <p:spPr>
          <a:xfrm>
            <a:off x="241672" y="5700440"/>
            <a:ext cx="1111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와이파이 스캔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어플이</a:t>
            </a:r>
            <a:r>
              <a:rPr lang="ko-KR" altLang="en-US" dirty="0" smtClean="0"/>
              <a:t> 종료된 상태에서도 와이파이를 감지합니다</a:t>
            </a:r>
            <a:r>
              <a:rPr lang="en-US" altLang="ko-KR" dirty="0" smtClean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와이파이 감지 시 블루투스 통신을 이용해 일정거리 이상 가까워지면 문 여는 메시지가 팝업 됩니다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메시지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팝업 </a:t>
            </a:r>
            <a:r>
              <a:rPr lang="ko-KR" altLang="en-US" dirty="0" err="1" smtClean="0"/>
              <a:t>후확인</a:t>
            </a:r>
            <a:r>
              <a:rPr lang="ko-KR" altLang="en-US" dirty="0" smtClean="0"/>
              <a:t> 클릭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일정량의 </a:t>
            </a:r>
            <a:r>
              <a:rPr lang="ko-KR" altLang="en-US" dirty="0" err="1" smtClean="0"/>
              <a:t>충격감지</a:t>
            </a:r>
            <a:r>
              <a:rPr lang="ko-KR" altLang="en-US" dirty="0" smtClean="0"/>
              <a:t> 시 </a:t>
            </a:r>
            <a:r>
              <a:rPr lang="en-US" altLang="ko-KR" dirty="0" smtClean="0"/>
              <a:t>MCU, </a:t>
            </a:r>
            <a:r>
              <a:rPr lang="ko-KR" altLang="en-US" dirty="0" err="1" smtClean="0"/>
              <a:t>라즈베리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리눅스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통하여 서버로 스마트폰 블루투스 주소를 서버로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9F7C173-ECA5-4C9B-A992-88916D352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580" y="3147183"/>
            <a:ext cx="3665220" cy="152717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AC2B05-7F65-4A4E-BD44-9E2AC0F3D41F}"/>
              </a:ext>
            </a:extLst>
          </p:cNvPr>
          <p:cNvSpPr/>
          <p:nvPr/>
        </p:nvSpPr>
        <p:spPr>
          <a:xfrm>
            <a:off x="8770588" y="1883933"/>
            <a:ext cx="1501203" cy="41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서버 주소 수신</a:t>
            </a:r>
            <a:endParaRPr lang="en-US" altLang="ko-KR" sz="1100" dirty="0"/>
          </a:p>
        </p:txBody>
      </p:sp>
      <p:cxnSp>
        <p:nvCxnSpPr>
          <p:cNvPr id="44" name="직선 화살표 연결선 43"/>
          <p:cNvCxnSpPr>
            <a:stCxn id="39" idx="3"/>
            <a:endCxn id="40" idx="1"/>
          </p:cNvCxnSpPr>
          <p:nvPr/>
        </p:nvCxnSpPr>
        <p:spPr>
          <a:xfrm>
            <a:off x="7144312" y="3910771"/>
            <a:ext cx="5442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9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7987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/>
              <a:t>출입관리서비스 ㈜</a:t>
            </a:r>
            <a:r>
              <a:rPr lang="ko-KR" altLang="en-US" sz="2800" dirty="0" err="1"/>
              <a:t>와이파이브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충남대학교 병원 데모 영상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8200" y="2356802"/>
            <a:ext cx="5004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데모영상 링크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https://youtu.be/5A6_IFC0iWA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90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개발일정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1AFDBE-31FF-4FFE-8703-9BAD83CD9E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199" y="1764091"/>
          <a:ext cx="10515601" cy="353936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80232">
                  <a:extLst>
                    <a:ext uri="{9D8B030D-6E8A-4147-A177-3AD203B41FA5}">
                      <a16:colId xmlns:a16="http://schemas.microsoft.com/office/drawing/2014/main" val="3129052580"/>
                    </a:ext>
                  </a:extLst>
                </a:gridCol>
                <a:gridCol w="1044419">
                  <a:extLst>
                    <a:ext uri="{9D8B030D-6E8A-4147-A177-3AD203B41FA5}">
                      <a16:colId xmlns:a16="http://schemas.microsoft.com/office/drawing/2014/main" val="40835712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60157836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306934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80396944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2848577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505769210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723342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8350525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49546244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634172343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759713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32726279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7961460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310733939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04525340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753730696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4040015994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154794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1707662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445687082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42774608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54457767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05319107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90319799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759851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81655129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754972631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424877771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1286747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17342882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54973497"/>
                    </a:ext>
                  </a:extLst>
                </a:gridCol>
              </a:tblGrid>
              <a:tr h="3515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구분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내용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6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7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848839467"/>
                  </a:ext>
                </a:extLst>
              </a:tr>
              <a:tr h="248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2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3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4</a:t>
                      </a:r>
                      <a:r>
                        <a:rPr lang="ko-KR" altLang="en-US" sz="1300" u="none" strike="noStrike" dirty="0">
                          <a:effectLst/>
                        </a:rPr>
                        <a:t>주차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218692438"/>
                  </a:ext>
                </a:extLst>
              </a:tr>
              <a:tr h="209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671494065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주제 선정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94293535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개발계획수립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33630964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524325175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DB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791615888"/>
                  </a:ext>
                </a:extLst>
              </a:tr>
              <a:tr h="3033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416294592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기능구현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32210853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단위테스트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20659346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통합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614008350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E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E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557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106DF4-CE56-4514-AB0B-271FC5AFB00E}"/>
              </a:ext>
            </a:extLst>
          </p:cNvPr>
          <p:cNvSpPr txBox="1"/>
          <p:nvPr/>
        </p:nvSpPr>
        <p:spPr>
          <a:xfrm>
            <a:off x="2382641" y="257954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아이디어선정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75B27-1B45-4738-96D3-2E19A085ACA4}"/>
              </a:ext>
            </a:extLst>
          </p:cNvPr>
          <p:cNvSpPr txBox="1"/>
          <p:nvPr/>
        </p:nvSpPr>
        <p:spPr>
          <a:xfrm>
            <a:off x="2950487" y="2883310"/>
            <a:ext cx="1107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개발계획수립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7467F-41AA-43D3-8DAF-AD3F2DE2331D}"/>
              </a:ext>
            </a:extLst>
          </p:cNvPr>
          <p:cNvSpPr txBox="1"/>
          <p:nvPr/>
        </p:nvSpPr>
        <p:spPr>
          <a:xfrm>
            <a:off x="3311164" y="318707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DB6F2-453C-4408-90E4-F67F41B1760A}"/>
              </a:ext>
            </a:extLst>
          </p:cNvPr>
          <p:cNvSpPr txBox="1"/>
          <p:nvPr/>
        </p:nvSpPr>
        <p:spPr>
          <a:xfrm>
            <a:off x="3311164" y="3495838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01C48-C212-4CB2-9F9E-AEDEACD97B0D}"/>
              </a:ext>
            </a:extLst>
          </p:cNvPr>
          <p:cNvSpPr txBox="1"/>
          <p:nvPr/>
        </p:nvSpPr>
        <p:spPr>
          <a:xfrm>
            <a:off x="4460998" y="3772837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16E1F-83BD-4249-9725-6ABC22159ACD}"/>
              </a:ext>
            </a:extLst>
          </p:cNvPr>
          <p:cNvSpPr txBox="1"/>
          <p:nvPr/>
        </p:nvSpPr>
        <p:spPr>
          <a:xfrm>
            <a:off x="5556240" y="4113230"/>
            <a:ext cx="1941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각자 파트 세부 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D3FFC2-C645-4C9B-82FD-82DC623A8D0F}"/>
              </a:ext>
            </a:extLst>
          </p:cNvPr>
          <p:cNvSpPr txBox="1"/>
          <p:nvPr/>
        </p:nvSpPr>
        <p:spPr>
          <a:xfrm>
            <a:off x="7020745" y="439022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단위테스트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BA4A5-FEE7-4811-A5E9-6E3D0027E1D7}"/>
              </a:ext>
            </a:extLst>
          </p:cNvPr>
          <p:cNvSpPr txBox="1"/>
          <p:nvPr/>
        </p:nvSpPr>
        <p:spPr>
          <a:xfrm>
            <a:off x="7858433" y="469751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016D5-DB87-47CF-8BB1-7728D6253F65}"/>
              </a:ext>
            </a:extLst>
          </p:cNvPr>
          <p:cNvSpPr txBox="1"/>
          <p:nvPr/>
        </p:nvSpPr>
        <p:spPr>
          <a:xfrm>
            <a:off x="9123937" y="5026459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 및 보완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E209B-A858-4EA0-BD24-41CDE17DF71F}"/>
              </a:ext>
            </a:extLst>
          </p:cNvPr>
          <p:cNvSpPr txBox="1"/>
          <p:nvPr/>
        </p:nvSpPr>
        <p:spPr>
          <a:xfrm>
            <a:off x="10861356" y="502645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107342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효플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(k</a:t>
            </a:r>
            <a:r>
              <a:rPr lang="ko-KR" altLang="en-US" sz="2800" dirty="0" err="1" smtClean="0"/>
              <a:t>해커톤</a:t>
            </a:r>
            <a:r>
              <a:rPr lang="ko-KR" altLang="en-US" sz="2800" dirty="0" smtClean="0"/>
              <a:t> 대회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2000" dirty="0" smtClean="0"/>
              <a:t>사용자가 일정 기간마다 부모님께 전화하고자 알림 설정하는 </a:t>
            </a:r>
            <a:r>
              <a:rPr lang="ko-KR" altLang="en-US" sz="2000" dirty="0" err="1" smtClean="0"/>
              <a:t>어플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r>
              <a:rPr lang="ko-KR" altLang="en-US" dirty="0" smtClean="0"/>
              <a:t>담당업무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2000" dirty="0" smtClean="0"/>
              <a:t>연락처 </a:t>
            </a:r>
            <a:r>
              <a:rPr lang="ko-KR" altLang="en-US" sz="2000" dirty="0"/>
              <a:t>저장 기능</a:t>
            </a:r>
            <a:r>
              <a:rPr lang="en-US" altLang="ko-KR" sz="2000" dirty="0" smtClean="0"/>
              <a:t>(DB)</a:t>
            </a:r>
          </a:p>
          <a:p>
            <a:pPr marL="0" indent="0">
              <a:buNone/>
            </a:pPr>
            <a:r>
              <a:rPr lang="ko-KR" altLang="en-US" sz="2000" dirty="0"/>
              <a:t>사진 이미지 저장 기능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자동화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세로 사진 가로 전환</a:t>
            </a:r>
            <a:r>
              <a:rPr lang="en-US" altLang="ko-KR" sz="2000" dirty="0" smtClean="0"/>
              <a:t>, </a:t>
            </a:r>
            <a:r>
              <a:rPr lang="ko-KR" altLang="en-US" sz="2000" dirty="0"/>
              <a:t>이미지 </a:t>
            </a:r>
            <a:r>
              <a:rPr lang="ko-KR" altLang="en-US" sz="2000" dirty="0" smtClean="0"/>
              <a:t>업로드 용량 리 사이즈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노티피케이션 </a:t>
            </a:r>
            <a:r>
              <a:rPr lang="ko-KR" altLang="en-US" sz="2000" dirty="0" smtClean="0"/>
              <a:t>알림 구현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달력 구현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r>
              <a:rPr lang="ko-KR" altLang="en-US" dirty="0" err="1" smtClean="0"/>
              <a:t>사용기술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000" dirty="0" smtClean="0"/>
              <a:t>DB(</a:t>
            </a:r>
            <a:r>
              <a:rPr lang="en-US" altLang="ko-KR" sz="2000" dirty="0" err="1" smtClean="0"/>
              <a:t>greenDao</a:t>
            </a:r>
            <a:r>
              <a:rPr lang="en-US" altLang="ko-KR" sz="2000" dirty="0" smtClean="0"/>
              <a:t>), Android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234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0292" y="1877469"/>
            <a:ext cx="2760785" cy="807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 err="1" smtClean="0"/>
              <a:t>메인화면</a:t>
            </a:r>
            <a:endParaRPr lang="en-US" altLang="ko-KR" sz="2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효플</a:t>
            </a:r>
            <a:r>
              <a:rPr lang="ko-KR" altLang="en-US" sz="2800" dirty="0"/>
              <a:t> </a:t>
            </a:r>
            <a:r>
              <a:rPr lang="en-US" altLang="ko-KR" sz="2800" dirty="0"/>
              <a:t>(k</a:t>
            </a:r>
            <a:r>
              <a:rPr lang="ko-KR" altLang="en-US" sz="2800" dirty="0" err="1" smtClean="0"/>
              <a:t>해커톤</a:t>
            </a:r>
            <a:r>
              <a:rPr lang="ko-KR" altLang="en-US" sz="2800" dirty="0" smtClean="0"/>
              <a:t> 대회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grpSp>
        <p:nvGrpSpPr>
          <p:cNvPr id="4" name="그룹 3"/>
          <p:cNvGrpSpPr/>
          <p:nvPr/>
        </p:nvGrpSpPr>
        <p:grpSpPr>
          <a:xfrm>
            <a:off x="580292" y="2684579"/>
            <a:ext cx="11131062" cy="3775831"/>
            <a:chOff x="580292" y="2684579"/>
            <a:chExt cx="11131062" cy="37758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618" y="2684579"/>
              <a:ext cx="1876996" cy="333688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658972" y="3640540"/>
              <a:ext cx="4052382" cy="10097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가족 프로필 등록</a:t>
              </a:r>
              <a:endParaRPr lang="en-US" altLang="ko-KR" dirty="0" smtClean="0"/>
            </a:p>
            <a:p>
              <a:r>
                <a:rPr lang="ko-KR" altLang="en-US" dirty="0" smtClean="0"/>
                <a:t>성명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전화번호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생일 등록</a:t>
              </a:r>
              <a:endParaRPr lang="en-US" altLang="ko-KR" dirty="0" smtClean="0"/>
            </a:p>
            <a:p>
              <a:r>
                <a:rPr lang="ko-KR" altLang="en-US" dirty="0" smtClean="0"/>
                <a:t>사진 등록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58972" y="5556833"/>
              <a:ext cx="4052382" cy="9035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알림 기능 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미완성</a:t>
              </a:r>
              <a:r>
                <a:rPr lang="en-US" altLang="ko-KR" dirty="0"/>
                <a:t>)</a:t>
              </a:r>
              <a:endParaRPr lang="en-US" altLang="ko-KR" dirty="0" smtClean="0"/>
            </a:p>
            <a:p>
              <a:r>
                <a:rPr lang="ko-KR" altLang="en-US" dirty="0"/>
                <a:t>부모님께 </a:t>
              </a:r>
              <a:r>
                <a:rPr lang="ko-KR" altLang="en-US" dirty="0" smtClean="0"/>
                <a:t>전화 유도하도록 </a:t>
              </a:r>
              <a:r>
                <a:rPr lang="ko-KR" altLang="en-US" dirty="0"/>
                <a:t>알림 </a:t>
              </a:r>
              <a:endParaRPr lang="en-US" altLang="ko-KR" dirty="0" smtClean="0"/>
            </a:p>
            <a:p>
              <a:r>
                <a:rPr lang="en-US" altLang="ko-KR" dirty="0" smtClean="0"/>
                <a:t>(ex </a:t>
              </a:r>
              <a:r>
                <a:rPr lang="ko-KR" altLang="en-US" dirty="0" smtClean="0"/>
                <a:t>어버이날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생신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유저 스스로 설정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0292" y="4650322"/>
              <a:ext cx="3130062" cy="8441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 err="1" smtClean="0"/>
                <a:t>달력기능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미완성</a:t>
              </a:r>
              <a:r>
                <a:rPr lang="en-US" altLang="ko-KR" dirty="0" smtClean="0"/>
                <a:t>)</a:t>
              </a:r>
            </a:p>
            <a:p>
              <a:r>
                <a:rPr lang="ko-KR" altLang="en-US" dirty="0"/>
                <a:t>부모님께 연락 주기 </a:t>
              </a:r>
              <a:r>
                <a:rPr lang="ko-KR" altLang="en-US" dirty="0" smtClean="0"/>
                <a:t>표시</a:t>
              </a:r>
              <a:endParaRPr lang="en-US" altLang="ko-KR" dirty="0" smtClean="0"/>
            </a:p>
            <a:p>
              <a:r>
                <a:rPr lang="en-US" altLang="ko-KR" dirty="0" smtClean="0"/>
                <a:t>(</a:t>
              </a:r>
              <a:r>
                <a:rPr lang="ko-KR" altLang="en-US" dirty="0" smtClean="0"/>
                <a:t>연락 시 하트 게이지 성장</a:t>
              </a:r>
              <a:r>
                <a:rPr lang="en-US" altLang="ko-KR" dirty="0" smtClean="0"/>
                <a:t>)</a:t>
              </a:r>
              <a:endParaRPr lang="en-US" altLang="ko-KR" dirty="0"/>
            </a:p>
          </p:txBody>
        </p:sp>
        <p:cxnSp>
          <p:nvCxnSpPr>
            <p:cNvPr id="16" name="꺾인 연결선 15"/>
            <p:cNvCxnSpPr>
              <a:endCxn id="10" idx="1"/>
            </p:cNvCxnSpPr>
            <p:nvPr/>
          </p:nvCxnSpPr>
          <p:spPr>
            <a:xfrm>
              <a:off x="6096000" y="5494472"/>
              <a:ext cx="1562972" cy="514150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endCxn id="8" idx="1"/>
            </p:cNvCxnSpPr>
            <p:nvPr/>
          </p:nvCxnSpPr>
          <p:spPr>
            <a:xfrm flipV="1">
              <a:off x="6151307" y="4145431"/>
              <a:ext cx="1507665" cy="827658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endCxn id="12" idx="3"/>
            </p:cNvCxnSpPr>
            <p:nvPr/>
          </p:nvCxnSpPr>
          <p:spPr>
            <a:xfrm rot="10800000" flipV="1">
              <a:off x="3710355" y="4650321"/>
              <a:ext cx="764369" cy="422075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27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효플</a:t>
            </a:r>
            <a:r>
              <a:rPr lang="ko-KR" altLang="en-US" sz="2800" dirty="0"/>
              <a:t> </a:t>
            </a:r>
            <a:r>
              <a:rPr lang="en-US" altLang="ko-KR" sz="2800" dirty="0"/>
              <a:t>(k</a:t>
            </a:r>
            <a:r>
              <a:rPr lang="ko-KR" altLang="en-US" sz="2800" dirty="0" err="1" smtClean="0"/>
              <a:t>해커톤</a:t>
            </a:r>
            <a:r>
              <a:rPr lang="ko-KR" altLang="en-US" sz="2800" dirty="0" smtClean="0"/>
              <a:t> 대회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986896" y="5644662"/>
            <a:ext cx="11004807" cy="11200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- DB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greenDao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오픈소스이용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DB</a:t>
            </a:r>
            <a:r>
              <a:rPr lang="ko-KR" altLang="en-US" dirty="0" smtClean="0"/>
              <a:t>입력 양식에 따</a:t>
            </a:r>
            <a:r>
              <a:rPr lang="ko-KR" altLang="en-US" dirty="0"/>
              <a:t>라</a:t>
            </a:r>
            <a:r>
              <a:rPr lang="ko-KR" altLang="en-US" dirty="0" smtClean="0"/>
              <a:t> 입력 키 패드를 다양하게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어플이</a:t>
            </a:r>
            <a:r>
              <a:rPr lang="ko-KR" altLang="en-US" dirty="0" smtClean="0"/>
              <a:t> 종료되어도 프로필이 남아있도록 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14058" y="1700655"/>
            <a:ext cx="2760785" cy="807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 smtClean="0"/>
              <a:t>가족 프로필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1" y="3115759"/>
            <a:ext cx="1246209" cy="221548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45812" y="2590890"/>
            <a:ext cx="2070815" cy="30737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가족 프로필 등록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384" y="2951281"/>
            <a:ext cx="1332758" cy="23693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79" y="2951280"/>
            <a:ext cx="1332759" cy="23693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81" y="2951280"/>
            <a:ext cx="1365006" cy="242667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50793" y="2510557"/>
            <a:ext cx="4345603" cy="3608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생일 등록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95" y="2961570"/>
            <a:ext cx="1363981" cy="2424856"/>
          </a:xfrm>
          <a:prstGeom prst="rect">
            <a:avLst/>
          </a:prstGeom>
        </p:spPr>
      </p:pic>
      <p:cxnSp>
        <p:nvCxnSpPr>
          <p:cNvPr id="20" name="꺾인 연결선 19"/>
          <p:cNvCxnSpPr>
            <a:endCxn id="11" idx="1"/>
          </p:cNvCxnSpPr>
          <p:nvPr/>
        </p:nvCxnSpPr>
        <p:spPr>
          <a:xfrm flipV="1">
            <a:off x="2132309" y="4135955"/>
            <a:ext cx="1042075" cy="99223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7692777" y="4173963"/>
            <a:ext cx="5203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60" y="3007863"/>
            <a:ext cx="1332759" cy="2369349"/>
          </a:xfrm>
          <a:prstGeom prst="rect">
            <a:avLst/>
          </a:prstGeom>
        </p:spPr>
      </p:pic>
      <p:cxnSp>
        <p:nvCxnSpPr>
          <p:cNvPr id="21" name="꺾인 연결선 20"/>
          <p:cNvCxnSpPr/>
          <p:nvPr/>
        </p:nvCxnSpPr>
        <p:spPr>
          <a:xfrm>
            <a:off x="9067885" y="3387832"/>
            <a:ext cx="935479" cy="748122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139435" y="2510557"/>
            <a:ext cx="1727858" cy="3608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프로필 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378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효플</a:t>
            </a:r>
            <a:r>
              <a:rPr lang="ko-KR" altLang="en-US" sz="2800" dirty="0"/>
              <a:t> </a:t>
            </a:r>
            <a:r>
              <a:rPr lang="en-US" altLang="ko-KR" sz="2800" dirty="0"/>
              <a:t>(k</a:t>
            </a:r>
            <a:r>
              <a:rPr lang="ko-KR" altLang="en-US" sz="2800" dirty="0" err="1" smtClean="0"/>
              <a:t>해커톤</a:t>
            </a:r>
            <a:r>
              <a:rPr lang="ko-KR" altLang="en-US" sz="2800" dirty="0" smtClean="0"/>
              <a:t> 대회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986896" y="5644662"/>
            <a:ext cx="11004807" cy="11200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사진 이미지 추가</a:t>
            </a:r>
            <a:endParaRPr lang="en-US" altLang="ko-KR" dirty="0" smtClean="0"/>
          </a:p>
          <a:p>
            <a:r>
              <a:rPr lang="ko-KR" altLang="en-US" dirty="0" smtClean="0"/>
              <a:t>업로드 메모리 초과</a:t>
            </a:r>
            <a:r>
              <a:rPr lang="ko-KR" altLang="en-US" dirty="0"/>
              <a:t>시</a:t>
            </a:r>
            <a:r>
              <a:rPr lang="ko-KR" altLang="en-US" dirty="0" smtClean="0"/>
              <a:t> 자동 이미지 리 사이즈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가로 사진 자동으로 세로로 회전되어서 표시됩니다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114058" y="1700655"/>
            <a:ext cx="2760785" cy="807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 smtClean="0"/>
              <a:t>가족 프로필</a:t>
            </a:r>
            <a:endParaRPr lang="en-US" altLang="ko-KR" sz="28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66" y="2670965"/>
            <a:ext cx="1502019" cy="267025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42" y="2670965"/>
            <a:ext cx="1524764" cy="271069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06" y="2720868"/>
            <a:ext cx="1496694" cy="266078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602" y="2720868"/>
            <a:ext cx="1505501" cy="2676446"/>
          </a:xfrm>
          <a:prstGeom prst="rect">
            <a:avLst/>
          </a:prstGeom>
        </p:spPr>
      </p:pic>
      <p:cxnSp>
        <p:nvCxnSpPr>
          <p:cNvPr id="33" name="꺾인 연결선 32"/>
          <p:cNvCxnSpPr>
            <a:endCxn id="36" idx="1"/>
          </p:cNvCxnSpPr>
          <p:nvPr/>
        </p:nvCxnSpPr>
        <p:spPr>
          <a:xfrm>
            <a:off x="1509486" y="3276258"/>
            <a:ext cx="1484556" cy="750053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2050348" y="2358836"/>
            <a:ext cx="2070815" cy="30737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프로필 사진 추가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6929944" y="2487571"/>
            <a:ext cx="2070815" cy="30737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전화걸기</a:t>
            </a:r>
            <a:endParaRPr lang="ko-KR" altLang="en-US" dirty="0"/>
          </a:p>
        </p:txBody>
      </p:sp>
      <p:cxnSp>
        <p:nvCxnSpPr>
          <p:cNvPr id="60" name="직선 화살표 연결선 59"/>
          <p:cNvCxnSpPr>
            <a:endCxn id="43" idx="1"/>
          </p:cNvCxnSpPr>
          <p:nvPr/>
        </p:nvCxnSpPr>
        <p:spPr>
          <a:xfrm>
            <a:off x="5849841" y="4059091"/>
            <a:ext cx="13627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67" y="2720874"/>
            <a:ext cx="1505499" cy="2676441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9426110" y="2487571"/>
            <a:ext cx="2070815" cy="30737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프로필 제거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278" y="3435828"/>
            <a:ext cx="567730" cy="570264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9433900" y="3975590"/>
            <a:ext cx="1727858" cy="3608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롱 클릭 프로필 제거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27674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효플</a:t>
            </a:r>
            <a:r>
              <a:rPr lang="ko-KR" altLang="en-US" sz="2800" dirty="0"/>
              <a:t> </a:t>
            </a:r>
            <a:r>
              <a:rPr lang="en-US" altLang="ko-KR" sz="2800" dirty="0"/>
              <a:t>(k</a:t>
            </a:r>
            <a:r>
              <a:rPr lang="ko-KR" altLang="en-US" sz="2800" dirty="0" err="1" smtClean="0"/>
              <a:t>해커톤</a:t>
            </a:r>
            <a:r>
              <a:rPr lang="ko-KR" altLang="en-US" sz="2800" dirty="0" smtClean="0"/>
              <a:t> 대회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1114058" y="1690688"/>
            <a:ext cx="2760785" cy="807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 err="1" smtClean="0"/>
              <a:t>달력기능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16" y="2675886"/>
            <a:ext cx="1628775" cy="28956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86896" y="5644662"/>
            <a:ext cx="11004807" cy="11200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달력 기능 구현</a:t>
            </a:r>
            <a:endParaRPr lang="en-US" altLang="ko-KR" dirty="0" smtClean="0"/>
          </a:p>
          <a:p>
            <a:r>
              <a:rPr lang="ko-KR" altLang="en-US" dirty="0" smtClean="0"/>
              <a:t>향후 유지보수를 위해 </a:t>
            </a:r>
            <a:r>
              <a:rPr lang="ko-KR" altLang="en-US" dirty="0"/>
              <a:t>각 아이템 별 </a:t>
            </a:r>
            <a:r>
              <a:rPr lang="ko-KR" altLang="en-US" dirty="0" smtClean="0"/>
              <a:t>클릭이 가능하도록 </a:t>
            </a:r>
            <a:r>
              <a:rPr lang="en-US" altLang="ko-KR" dirty="0" err="1" smtClean="0"/>
              <a:t>GridView</a:t>
            </a:r>
            <a:r>
              <a:rPr lang="ko-KR" altLang="en-US" dirty="0" smtClean="0"/>
              <a:t>를 사용하여 구현하였습니다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이전 달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다음 달을 눌러도 실제 날짜에 맞춰서 자동 구현 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196" y="2666919"/>
            <a:ext cx="1633820" cy="290456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564815" y="2719759"/>
            <a:ext cx="493013" cy="403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14816" y="2836688"/>
            <a:ext cx="1628775" cy="286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29203" y="2286372"/>
            <a:ext cx="2070815" cy="30737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월 이동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83" y="2651483"/>
            <a:ext cx="1642502" cy="2920004"/>
          </a:xfrm>
          <a:prstGeom prst="rect">
            <a:avLst/>
          </a:prstGeom>
        </p:spPr>
      </p:pic>
      <p:cxnSp>
        <p:nvCxnSpPr>
          <p:cNvPr id="34" name="꺾인 연결선 33"/>
          <p:cNvCxnSpPr/>
          <p:nvPr/>
        </p:nvCxnSpPr>
        <p:spPr>
          <a:xfrm flipV="1">
            <a:off x="3002416" y="4173963"/>
            <a:ext cx="1783276" cy="49963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0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효플</a:t>
            </a:r>
            <a:r>
              <a:rPr lang="ko-KR" altLang="en-US" sz="2800" dirty="0"/>
              <a:t> </a:t>
            </a:r>
            <a:r>
              <a:rPr lang="en-US" altLang="ko-KR" sz="2800" dirty="0"/>
              <a:t>(k</a:t>
            </a:r>
            <a:r>
              <a:rPr lang="ko-KR" altLang="en-US" sz="2800" dirty="0" err="1" smtClean="0"/>
              <a:t>해커톤</a:t>
            </a:r>
            <a:r>
              <a:rPr lang="ko-KR" altLang="en-US" sz="2800" dirty="0" smtClean="0"/>
              <a:t> 대회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1114058" y="1690688"/>
            <a:ext cx="2760785" cy="807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 err="1" smtClean="0"/>
              <a:t>알림기능</a:t>
            </a:r>
            <a:endParaRPr lang="en-US" altLang="ko-KR" sz="28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86896" y="5644662"/>
            <a:ext cx="11004807" cy="11200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노티피케이션 알림 창으로 부모님께 안부전화 알림메시지가 표시됩니다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4886216" y="2286372"/>
            <a:ext cx="2070815" cy="30737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알림기능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96" y="2651483"/>
            <a:ext cx="1642502" cy="29200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101" y="2651482"/>
            <a:ext cx="1647138" cy="292824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 flipV="1">
            <a:off x="2859314" y="4173964"/>
            <a:ext cx="883391" cy="789922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endCxn id="24" idx="1"/>
          </p:cNvCxnSpPr>
          <p:nvPr/>
        </p:nvCxnSpPr>
        <p:spPr>
          <a:xfrm flipV="1">
            <a:off x="4883186" y="3409269"/>
            <a:ext cx="1129084" cy="355524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70" y="2666918"/>
            <a:ext cx="1642502" cy="292000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012270" y="3207429"/>
            <a:ext cx="1642502" cy="403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134" y="2624668"/>
            <a:ext cx="1657586" cy="2946819"/>
          </a:xfrm>
          <a:prstGeom prst="rect">
            <a:avLst/>
          </a:prstGeom>
        </p:spPr>
      </p:pic>
      <p:cxnSp>
        <p:nvCxnSpPr>
          <p:cNvPr id="27" name="꺾인 연결선 26"/>
          <p:cNvCxnSpPr>
            <a:stCxn id="24" idx="3"/>
            <a:endCxn id="25" idx="1"/>
          </p:cNvCxnSpPr>
          <p:nvPr/>
        </p:nvCxnSpPr>
        <p:spPr>
          <a:xfrm>
            <a:off x="7654772" y="3409269"/>
            <a:ext cx="824362" cy="688809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3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효플</a:t>
            </a:r>
            <a:r>
              <a:rPr lang="ko-KR" altLang="en-US" sz="2800" dirty="0"/>
              <a:t> </a:t>
            </a:r>
            <a:r>
              <a:rPr lang="en-US" altLang="ko-KR" sz="2800" dirty="0"/>
              <a:t>(k</a:t>
            </a:r>
            <a:r>
              <a:rPr lang="ko-KR" altLang="en-US" sz="2800" dirty="0" err="1" smtClean="0"/>
              <a:t>해커톤</a:t>
            </a:r>
            <a:r>
              <a:rPr lang="ko-KR" altLang="en-US" sz="2800" dirty="0" smtClean="0"/>
              <a:t> 대회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1114058" y="1690688"/>
            <a:ext cx="2760785" cy="807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 err="1" smtClean="0"/>
              <a:t>데모영상</a:t>
            </a:r>
            <a:endParaRPr lang="en-US" altLang="ko-KR" sz="28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86896" y="5644662"/>
            <a:ext cx="11004807" cy="11200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pic>
        <p:nvPicPr>
          <p:cNvPr id="4" name="효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5231" y="2007642"/>
            <a:ext cx="2321537" cy="41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8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러브센스</a:t>
            </a:r>
            <a:r>
              <a:rPr lang="ko-KR" altLang="en-US" sz="2800" dirty="0"/>
              <a:t> </a:t>
            </a:r>
            <a:r>
              <a:rPr lang="en-US" altLang="ko-KR" sz="2800" dirty="0"/>
              <a:t>(</a:t>
            </a:r>
            <a:r>
              <a:rPr lang="ko-KR" altLang="en-US" sz="2800" dirty="0"/>
              <a:t>인턴</a:t>
            </a:r>
            <a:r>
              <a:rPr lang="en-US" altLang="ko-KR" sz="2800" dirty="0"/>
              <a:t>: </a:t>
            </a:r>
            <a:r>
              <a:rPr lang="ko-KR" altLang="en-US" sz="2800" dirty="0"/>
              <a:t>㈜우리요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/>
              <a:t>책 읽는 </a:t>
            </a:r>
            <a:r>
              <a:rPr lang="ko-KR" altLang="en-US" dirty="0" err="1"/>
              <a:t>어플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담당업무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책 로드 기능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폰트 사이즈 변경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북 마크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폰트 사이즈 공유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터치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시크바</a:t>
            </a:r>
            <a:r>
              <a:rPr lang="ko-KR" altLang="en-US" dirty="0" smtClean="0"/>
              <a:t> 책 넘기기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사용언어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Android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581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4058" y="1690688"/>
            <a:ext cx="2760785" cy="5810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smtClean="0"/>
              <a:t>텍스트 로드</a:t>
            </a:r>
            <a:endParaRPr lang="en-US" altLang="ko-KR" sz="2800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914491" y="2597561"/>
            <a:ext cx="3540151" cy="2941181"/>
            <a:chOff x="1235027" y="1781981"/>
            <a:chExt cx="4245869" cy="35274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680" y="1781981"/>
              <a:ext cx="1984216" cy="352749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027" y="1781981"/>
              <a:ext cx="2076424" cy="159260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964" y="3706896"/>
              <a:ext cx="2070487" cy="1602581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240964" y="5677210"/>
            <a:ext cx="6276292" cy="8894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책 내용은 </a:t>
            </a:r>
            <a:r>
              <a:rPr lang="ko-KR" altLang="en-US" dirty="0" err="1" smtClean="0"/>
              <a:t>어플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내부의 </a:t>
            </a:r>
            <a:r>
              <a:rPr lang="en-US" altLang="ko-KR" dirty="0" smtClean="0"/>
              <a:t>assets</a:t>
            </a:r>
            <a:r>
              <a:rPr lang="ko-KR" altLang="en-US" dirty="0" smtClean="0"/>
              <a:t>파일에 저장되어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글자 크기에 따라 자동으로 최대 페이지를 계산합니다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85948" y="379813"/>
            <a:ext cx="10515600" cy="1325563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러브센스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학점 연계 인턴십</a:t>
            </a:r>
            <a:r>
              <a:rPr lang="en-US" altLang="ko-KR" sz="2800" dirty="0" smtClean="0"/>
              <a:t>: </a:t>
            </a:r>
            <a:r>
              <a:rPr lang="ko-KR" altLang="en-US" sz="2800" dirty="0"/>
              <a:t>㈜우리요</a:t>
            </a:r>
            <a:r>
              <a:rPr lang="en-US" altLang="ko-KR" sz="2800" dirty="0" smtClean="0"/>
              <a:t>) E-BOOK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6848856" y="2285050"/>
            <a:ext cx="3856928" cy="3392160"/>
            <a:chOff x="6533612" y="1705376"/>
            <a:chExt cx="4172172" cy="366941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8868" y="1830516"/>
              <a:ext cx="1956916" cy="34789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612" y="1812078"/>
              <a:ext cx="1967287" cy="34973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타원 20"/>
            <p:cNvSpPr/>
            <p:nvPr/>
          </p:nvSpPr>
          <p:spPr>
            <a:xfrm>
              <a:off x="7292370" y="4926300"/>
              <a:ext cx="449769" cy="448492"/>
            </a:xfrm>
            <a:prstGeom prst="ellipse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502441" y="4926300"/>
              <a:ext cx="449769" cy="448492"/>
            </a:xfrm>
            <a:prstGeom prst="ellipse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55267" y="1705376"/>
              <a:ext cx="1523978" cy="4303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글자크기 소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34097" y="1705376"/>
              <a:ext cx="1523978" cy="4303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글자크기 대</a:t>
              </a:r>
              <a:endParaRPr lang="ko-KR" altLang="en-US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942037" y="2271712"/>
            <a:ext cx="1407498" cy="4303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책 </a:t>
            </a:r>
            <a:r>
              <a:rPr lang="ko-KR" altLang="en-US" dirty="0" err="1" smtClean="0"/>
              <a:t>읽어오기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28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러브센스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학점 연계 인턴십</a:t>
            </a:r>
            <a:r>
              <a:rPr lang="en-US" altLang="ko-KR" sz="2800" dirty="0" smtClean="0"/>
              <a:t>: </a:t>
            </a:r>
            <a:r>
              <a:rPr lang="ko-KR" altLang="en-US" sz="2800" dirty="0"/>
              <a:t>㈜우리요</a:t>
            </a:r>
            <a:r>
              <a:rPr lang="en-US" altLang="ko-KR" sz="2800" dirty="0"/>
              <a:t>) E-BOOK</a:t>
            </a:r>
            <a:endParaRPr lang="ko-KR" altLang="en-US" sz="2800" dirty="0"/>
          </a:p>
        </p:txBody>
      </p:sp>
      <p:sp>
        <p:nvSpPr>
          <p:cNvPr id="40" name="직사각형 39"/>
          <p:cNvSpPr/>
          <p:nvPr/>
        </p:nvSpPr>
        <p:spPr>
          <a:xfrm>
            <a:off x="1240964" y="6227103"/>
            <a:ext cx="6276292" cy="549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 이동 시 애니메이션 효과를 구현하였습니다</a:t>
            </a:r>
            <a:r>
              <a:rPr lang="en-US" altLang="ko-KR" dirty="0" smtClean="0"/>
              <a:t>.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696657" y="2307680"/>
            <a:ext cx="2925068" cy="3912604"/>
            <a:chOff x="826827" y="1703379"/>
            <a:chExt cx="2925068" cy="3912604"/>
          </a:xfrm>
        </p:grpSpPr>
        <p:grpSp>
          <p:nvGrpSpPr>
            <p:cNvPr id="7" name="그룹 6"/>
            <p:cNvGrpSpPr/>
            <p:nvPr/>
          </p:nvGrpSpPr>
          <p:grpSpPr>
            <a:xfrm>
              <a:off x="826827" y="1703379"/>
              <a:ext cx="2925068" cy="3817949"/>
              <a:chOff x="826827" y="2109243"/>
              <a:chExt cx="2925068" cy="381794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3689" y="2355684"/>
                <a:ext cx="1892475" cy="3364399"/>
              </a:xfrm>
              <a:prstGeom prst="rect">
                <a:avLst/>
              </a:prstGeom>
            </p:spPr>
          </p:pic>
          <p:cxnSp>
            <p:nvCxnSpPr>
              <p:cNvPr id="10" name="직선 화살표 연결선 9"/>
              <p:cNvCxnSpPr/>
              <p:nvPr/>
            </p:nvCxnSpPr>
            <p:spPr>
              <a:xfrm>
                <a:off x="2456879" y="5200130"/>
                <a:ext cx="759285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6521" y="5007732"/>
                <a:ext cx="915374" cy="919460"/>
              </a:xfrm>
              <a:prstGeom prst="rect">
                <a:avLst/>
              </a:prstGeom>
            </p:spPr>
          </p:pic>
          <p:cxnSp>
            <p:nvCxnSpPr>
              <p:cNvPr id="14" name="직선 화살표 연결선 13"/>
              <p:cNvCxnSpPr/>
              <p:nvPr/>
            </p:nvCxnSpPr>
            <p:spPr>
              <a:xfrm flipH="1">
                <a:off x="1323689" y="5200130"/>
                <a:ext cx="72423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063" y="3595597"/>
                <a:ext cx="915374" cy="919460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6623" y="3537854"/>
                <a:ext cx="915374" cy="919460"/>
              </a:xfrm>
              <a:prstGeom prst="rect">
                <a:avLst/>
              </a:prstGeom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826827" y="4680178"/>
                <a:ext cx="838916" cy="3440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/>
                  <a:t>슬라이드</a:t>
                </a:r>
                <a:endParaRPr lang="ko-KR" altLang="en-US" sz="1100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123416" y="3330745"/>
                <a:ext cx="512732" cy="26485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/>
                  <a:t>터치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59350" y="3336465"/>
                <a:ext cx="542925" cy="248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터치</a:t>
                </a:r>
                <a:endParaRPr lang="ko-KR" altLang="en-US" sz="1100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794060" y="4680178"/>
                <a:ext cx="880580" cy="3440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/>
                  <a:t>슬라이드</a:t>
                </a: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636148" y="2109243"/>
                <a:ext cx="1407498" cy="4303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페이지 이동</a:t>
                </a:r>
                <a:endParaRPr lang="ko-KR" altLang="en-US" dirty="0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927" y="4696523"/>
              <a:ext cx="915374" cy="919460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6035837" y="2244274"/>
            <a:ext cx="5209241" cy="3988849"/>
            <a:chOff x="5751186" y="1835289"/>
            <a:chExt cx="5209241" cy="3988849"/>
          </a:xfrm>
        </p:grpSpPr>
        <p:cxnSp>
          <p:nvCxnSpPr>
            <p:cNvPr id="48" name="직선 화살표 연결선 47"/>
            <p:cNvCxnSpPr/>
            <p:nvPr/>
          </p:nvCxnSpPr>
          <p:spPr>
            <a:xfrm>
              <a:off x="7788041" y="4088444"/>
              <a:ext cx="714461" cy="0"/>
            </a:xfrm>
            <a:prstGeom prst="straightConnector1">
              <a:avLst/>
            </a:prstGeom>
            <a:ln w="762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그룹 49"/>
            <p:cNvGrpSpPr/>
            <p:nvPr/>
          </p:nvGrpSpPr>
          <p:grpSpPr>
            <a:xfrm>
              <a:off x="5751186" y="2086183"/>
              <a:ext cx="2399815" cy="3364399"/>
              <a:chOff x="5997665" y="3089219"/>
              <a:chExt cx="2399815" cy="3364399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7665" y="3089219"/>
                <a:ext cx="1892475" cy="3364399"/>
              </a:xfrm>
              <a:prstGeom prst="rect">
                <a:avLst/>
              </a:prstGeom>
            </p:spPr>
          </p:pic>
          <p:cxnSp>
            <p:nvCxnSpPr>
              <p:cNvPr id="25" name="직선 화살표 연결선 24"/>
              <p:cNvCxnSpPr/>
              <p:nvPr/>
            </p:nvCxnSpPr>
            <p:spPr>
              <a:xfrm>
                <a:off x="6943902" y="4286790"/>
                <a:ext cx="0" cy="138059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4377" y="3589585"/>
                <a:ext cx="915374" cy="919460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7732655" y="3714669"/>
                <a:ext cx="664825" cy="1733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/>
                  <a:t>터치</a:t>
                </a: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7384378" y="5842741"/>
                <a:ext cx="915374" cy="1805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/>
                  <a:t>슬라이드</a:t>
                </a:r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4093" y="5534158"/>
                <a:ext cx="915374" cy="919460"/>
              </a:xfrm>
              <a:prstGeom prst="rect">
                <a:avLst/>
              </a:prstGeom>
            </p:spPr>
          </p:pic>
        </p:grpSp>
        <p:grpSp>
          <p:nvGrpSpPr>
            <p:cNvPr id="49" name="그룹 48"/>
            <p:cNvGrpSpPr/>
            <p:nvPr/>
          </p:nvGrpSpPr>
          <p:grpSpPr>
            <a:xfrm>
              <a:off x="8560613" y="2066705"/>
              <a:ext cx="2399814" cy="3757433"/>
              <a:chOff x="9335342" y="3089219"/>
              <a:chExt cx="2399814" cy="3757433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5342" y="3089219"/>
                <a:ext cx="1892474" cy="3364399"/>
              </a:xfrm>
              <a:prstGeom prst="rect">
                <a:avLst/>
              </a:prstGeom>
            </p:spPr>
          </p:pic>
          <p:cxnSp>
            <p:nvCxnSpPr>
              <p:cNvPr id="38" name="직선 화살표 연결선 37"/>
              <p:cNvCxnSpPr/>
              <p:nvPr/>
            </p:nvCxnSpPr>
            <p:spPr>
              <a:xfrm flipH="1" flipV="1">
                <a:off x="10229888" y="4311597"/>
                <a:ext cx="26126" cy="143964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421" y="4262259"/>
                <a:ext cx="915374" cy="919460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83914" y="5927192"/>
                <a:ext cx="915374" cy="919460"/>
              </a:xfrm>
              <a:prstGeom prst="rect">
                <a:avLst/>
              </a:prstGeom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11219645" y="6042786"/>
                <a:ext cx="515511" cy="2939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/>
                  <a:t>터치</a:t>
                </a: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0388607" y="4298182"/>
                <a:ext cx="784359" cy="19147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/>
                  <a:t>슬라이드</a:t>
                </a:r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7486176" y="1835289"/>
              <a:ext cx="1318190" cy="4303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메뉴 창 </a:t>
              </a:r>
              <a:endParaRPr lang="ko-KR" altLang="en-US" dirty="0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114058" y="1690688"/>
            <a:ext cx="3058047" cy="5810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smtClean="0"/>
              <a:t>애니메이션 효과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1251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3583E1-C127-4A53-A2CA-1760A309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0" y="1170965"/>
            <a:ext cx="10438680" cy="50494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마인드맵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13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14058" y="1690688"/>
            <a:ext cx="3058047" cy="5810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smtClean="0"/>
              <a:t>북마크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229" y="2671068"/>
            <a:ext cx="1772187" cy="315055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139901" y="6084329"/>
            <a:ext cx="9322742" cy="75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글자 크기가 달라 페이지 수가 달라져도 북 마크 불러오기 기능이 호환되도록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핸드폰 내부 파일로 북 마크가 저장 되도록 구현 하였습니다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러브센스</a:t>
            </a:r>
            <a:r>
              <a:rPr lang="ko-KR" altLang="en-US" sz="2800" dirty="0"/>
              <a:t> </a:t>
            </a:r>
            <a:r>
              <a:rPr lang="en-US" altLang="ko-KR" sz="2800" dirty="0"/>
              <a:t>(</a:t>
            </a:r>
            <a:r>
              <a:rPr lang="ko-KR" altLang="en-US" sz="2800" dirty="0"/>
              <a:t>학점 연계 인턴십</a:t>
            </a:r>
            <a:r>
              <a:rPr lang="en-US" altLang="ko-KR" sz="2800" dirty="0"/>
              <a:t>: </a:t>
            </a:r>
            <a:r>
              <a:rPr lang="ko-KR" altLang="en-US" sz="2800" dirty="0"/>
              <a:t>㈜우리요</a:t>
            </a:r>
            <a:r>
              <a:rPr lang="en-US" altLang="ko-KR" sz="2800" dirty="0"/>
              <a:t>) E-BOOK</a:t>
            </a:r>
            <a:endParaRPr lang="ko-KR" altLang="en-US" sz="2800" dirty="0"/>
          </a:p>
        </p:txBody>
      </p:sp>
      <p:sp>
        <p:nvSpPr>
          <p:cNvPr id="27" name="직사각형 26"/>
          <p:cNvSpPr/>
          <p:nvPr/>
        </p:nvSpPr>
        <p:spPr>
          <a:xfrm>
            <a:off x="5002358" y="2323698"/>
            <a:ext cx="1943830" cy="2654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북마크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31" y="2652637"/>
            <a:ext cx="1730357" cy="30761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34" y="2652637"/>
            <a:ext cx="1730357" cy="307619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8229035" y="2107881"/>
            <a:ext cx="2537491" cy="5631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북 마크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불러오기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8621228" y="3317542"/>
            <a:ext cx="1288805" cy="637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147188" y="2931700"/>
            <a:ext cx="984543" cy="29206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325218" y="2921412"/>
            <a:ext cx="1466021" cy="29206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불러오기</a:t>
            </a:r>
            <a:endParaRPr lang="ko-KR" altLang="en-US" sz="1100" dirty="0"/>
          </a:p>
        </p:txBody>
      </p:sp>
      <p:sp>
        <p:nvSpPr>
          <p:cNvPr id="30" name="직사각형 29"/>
          <p:cNvSpPr/>
          <p:nvPr/>
        </p:nvSpPr>
        <p:spPr>
          <a:xfrm>
            <a:off x="7025964" y="5717900"/>
            <a:ext cx="1351344" cy="366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클릭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>
                <a:sym typeface="Wingdings" panose="05000000000000000000" pitchFamily="2" charset="2"/>
              </a:rPr>
              <a:t>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dirty="0" smtClean="0">
                <a:sym typeface="Wingdings" panose="05000000000000000000" pitchFamily="2" charset="2"/>
              </a:rPr>
              <a:t> 제거</a:t>
            </a:r>
            <a:endParaRPr lang="ko-KR" altLang="en-US" sz="1100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687191" y="5639920"/>
            <a:ext cx="18178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916893" y="5706972"/>
            <a:ext cx="1351344" cy="366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클릭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>
                <a:sym typeface="Wingdings" panose="05000000000000000000" pitchFamily="2" charset="2"/>
              </a:rPr>
              <a:t>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dirty="0" smtClean="0">
                <a:sym typeface="Wingdings" panose="05000000000000000000" pitchFamily="2" charset="2"/>
              </a:rPr>
              <a:t> 생성</a:t>
            </a:r>
            <a:endParaRPr lang="ko-KR" altLang="en-US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139901" y="2323698"/>
            <a:ext cx="2251003" cy="3405129"/>
            <a:chOff x="640080" y="1999780"/>
            <a:chExt cx="2251003" cy="3405129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253" y="2328718"/>
              <a:ext cx="1730357" cy="3076191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타원 32"/>
            <p:cNvSpPr/>
            <p:nvPr/>
          </p:nvSpPr>
          <p:spPr>
            <a:xfrm>
              <a:off x="2269188" y="3034846"/>
              <a:ext cx="525009" cy="481096"/>
            </a:xfrm>
            <a:prstGeom prst="ellipse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40080" y="1999780"/>
              <a:ext cx="2251003" cy="3289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북마크</a:t>
              </a:r>
              <a:r>
                <a:rPr lang="ko-KR" altLang="en-US" dirty="0" smtClean="0"/>
                <a:t> 메뉴 실행</a:t>
              </a:r>
              <a:endParaRPr lang="ko-KR" altLang="en-US" dirty="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0035512" y="3317542"/>
            <a:ext cx="357904" cy="637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56244" y="4044697"/>
            <a:ext cx="1653789" cy="296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화수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페이지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글자크기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8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14058" y="1690688"/>
            <a:ext cx="3058047" cy="5810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 smtClean="0"/>
              <a:t>페이지 찾기</a:t>
            </a:r>
            <a:endParaRPr lang="en-US" altLang="ko-KR" sz="28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1139901" y="6084329"/>
            <a:ext cx="9322742" cy="75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목록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특정 위치로의 페이지로 이동할 수 있도록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시크</a:t>
            </a:r>
            <a:r>
              <a:rPr lang="ko-KR" altLang="en-US" dirty="0" smtClean="0"/>
              <a:t> 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사용자가 원하는 페이지로 이동 하기 쉽도록 하였습니다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안드로이드 앱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러브센스</a:t>
            </a:r>
            <a:r>
              <a:rPr lang="ko-KR" altLang="en-US" sz="2800" dirty="0"/>
              <a:t> </a:t>
            </a:r>
            <a:r>
              <a:rPr lang="en-US" altLang="ko-KR" sz="2800" dirty="0"/>
              <a:t>(</a:t>
            </a:r>
            <a:r>
              <a:rPr lang="ko-KR" altLang="en-US" sz="2800" dirty="0"/>
              <a:t>학점 연계 인턴십</a:t>
            </a:r>
            <a:r>
              <a:rPr lang="en-US" altLang="ko-KR" sz="2800" dirty="0"/>
              <a:t>: </a:t>
            </a:r>
            <a:r>
              <a:rPr lang="ko-KR" altLang="en-US" sz="2800" dirty="0"/>
              <a:t>㈜우리요</a:t>
            </a:r>
            <a:r>
              <a:rPr lang="en-US" altLang="ko-KR" sz="2800" dirty="0"/>
              <a:t>) E-BOOK</a:t>
            </a:r>
            <a:endParaRPr lang="ko-KR" altLang="en-US" sz="2800" dirty="0"/>
          </a:p>
        </p:txBody>
      </p:sp>
      <p:sp>
        <p:nvSpPr>
          <p:cNvPr id="27" name="직사각형 26"/>
          <p:cNvSpPr/>
          <p:nvPr/>
        </p:nvSpPr>
        <p:spPr>
          <a:xfrm>
            <a:off x="6160625" y="2323698"/>
            <a:ext cx="1943830" cy="2654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시크바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279" y="2626884"/>
            <a:ext cx="1537832" cy="273392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38200" y="2323698"/>
            <a:ext cx="2781114" cy="3142852"/>
            <a:chOff x="947253" y="1999780"/>
            <a:chExt cx="3013204" cy="3405129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253" y="2328718"/>
              <a:ext cx="1730357" cy="3076191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>
            <a:xfrm>
              <a:off x="2269188" y="2717794"/>
              <a:ext cx="533901" cy="48109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709454" y="1999780"/>
              <a:ext cx="2251003" cy="3289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목록</a:t>
              </a:r>
              <a:endParaRPr lang="ko-KR" altLang="en-US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45" y="2673073"/>
            <a:ext cx="1554310" cy="27632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60" y="2673073"/>
            <a:ext cx="1525173" cy="2711419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614965" y="5107564"/>
            <a:ext cx="167783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65" y="5271268"/>
            <a:ext cx="433230" cy="43516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851927" y="5404924"/>
            <a:ext cx="812754" cy="317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슬라이드</a:t>
            </a:r>
          </a:p>
        </p:txBody>
      </p:sp>
      <p:cxnSp>
        <p:nvCxnSpPr>
          <p:cNvPr id="31" name="꺾인 연결선 30"/>
          <p:cNvCxnSpPr>
            <a:stCxn id="29" idx="3"/>
            <a:endCxn id="14" idx="1"/>
          </p:cNvCxnSpPr>
          <p:nvPr/>
        </p:nvCxnSpPr>
        <p:spPr>
          <a:xfrm flipV="1">
            <a:off x="6664681" y="4103667"/>
            <a:ext cx="2075990" cy="146001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740671" y="3820146"/>
            <a:ext cx="659351" cy="5670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605734" y="3409969"/>
            <a:ext cx="925389" cy="317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페이지 표시</a:t>
            </a:r>
            <a:endParaRPr lang="ko-KR" altLang="en-US" sz="11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119" y="5271268"/>
            <a:ext cx="433230" cy="4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800" dirty="0" smtClean="0"/>
              <a:t>그래픽스 개발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err="1" smtClean="0"/>
              <a:t>폭탄피하기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전북대학교 교내 경진대회</a:t>
            </a:r>
            <a:r>
              <a:rPr lang="en-US" altLang="ko-KR" sz="2800" dirty="0" smtClean="0"/>
              <a:t>)</a:t>
            </a:r>
            <a:endParaRPr lang="en-US" altLang="ko-KR" sz="2800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폭탄피하기</a:t>
            </a:r>
            <a:r>
              <a:rPr lang="ko-KR" altLang="en-US" dirty="0" smtClean="0"/>
              <a:t> 게임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개발 내용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카메라 시점 조작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키 이벤트 사용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폭탄 움직임 제어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사용언어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C++, </a:t>
            </a:r>
            <a:r>
              <a:rPr lang="en-US" altLang="ko-KR" dirty="0" err="1" smtClean="0"/>
              <a:t>openCV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867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800" dirty="0" smtClean="0"/>
              <a:t>그래픽스 개발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err="1" smtClean="0"/>
              <a:t>폭탄피하기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전북대학교 교내 경진대회</a:t>
            </a:r>
            <a:r>
              <a:rPr lang="en-US" altLang="ko-KR" sz="2800" dirty="0" smtClean="0"/>
              <a:t>)</a:t>
            </a:r>
            <a:endParaRPr lang="en-US" altLang="ko-KR" sz="28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38199" y="1594212"/>
            <a:ext cx="10416266" cy="5047668"/>
            <a:chOff x="838199" y="1594212"/>
            <a:chExt cx="10416266" cy="50476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568891"/>
              <a:ext cx="6105525" cy="345757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041003" y="2631278"/>
              <a:ext cx="3213462" cy="8490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움직이는 폭탄</a:t>
              </a:r>
              <a:endParaRPr lang="en-US" altLang="ko-KR" dirty="0" smtClean="0"/>
            </a:p>
            <a:p>
              <a:r>
                <a:rPr lang="ko-KR" altLang="en-US" sz="1400" dirty="0" smtClean="0"/>
                <a:t>유저가 폭탄에 닿으면 초기 위치로 되돌린다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041003" y="5234390"/>
              <a:ext cx="3213462" cy="8490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유저</a:t>
              </a:r>
              <a:endParaRPr lang="en-US" altLang="ko-KR" dirty="0" smtClean="0"/>
            </a:p>
            <a:p>
              <a:r>
                <a:rPr lang="ko-KR" altLang="en-US" sz="1400" dirty="0" smtClean="0"/>
                <a:t>방향키로 폭탄을 피하면서 도착지로 이동해야한다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041003" y="3733594"/>
              <a:ext cx="3213462" cy="888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발판 폭탄</a:t>
              </a:r>
              <a:endParaRPr lang="en-US" altLang="ko-KR" dirty="0" smtClean="0"/>
            </a:p>
            <a:p>
              <a:r>
                <a:rPr lang="ko-KR" altLang="en-US" sz="1200" dirty="0" smtClean="0"/>
                <a:t>노란색 발판이 검정색으로 변할 때 유저가 존재하면 유저를 초기 위치로 되돌린다</a:t>
              </a:r>
              <a:r>
                <a:rPr lang="en-US" altLang="ko-KR" sz="1200" dirty="0" smtClean="0"/>
                <a:t>.</a:t>
              </a:r>
            </a:p>
          </p:txBody>
        </p:sp>
        <p:cxnSp>
          <p:nvCxnSpPr>
            <p:cNvPr id="14" name="꺾인 연결선 13"/>
            <p:cNvCxnSpPr>
              <a:endCxn id="20" idx="1"/>
            </p:cNvCxnSpPr>
            <p:nvPr/>
          </p:nvCxnSpPr>
          <p:spPr>
            <a:xfrm>
              <a:off x="3516493" y="4206237"/>
              <a:ext cx="3705498" cy="34428"/>
            </a:xfrm>
            <a:prstGeom prst="bentConnector3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꺾인 연결선 15"/>
            <p:cNvCxnSpPr>
              <a:endCxn id="17" idx="1"/>
            </p:cNvCxnSpPr>
            <p:nvPr/>
          </p:nvCxnSpPr>
          <p:spPr>
            <a:xfrm flipV="1">
              <a:off x="3947568" y="3091169"/>
              <a:ext cx="3301908" cy="977846"/>
            </a:xfrm>
            <a:prstGeom prst="bentConnector3">
              <a:avLst>
                <a:gd name="adj1" fmla="val 58308"/>
              </a:avLst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9476" y="2857806"/>
              <a:ext cx="485775" cy="46672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1991" y="4028666"/>
              <a:ext cx="559676" cy="423997"/>
            </a:xfrm>
            <a:prstGeom prst="rect">
              <a:avLst/>
            </a:prstGeom>
          </p:spPr>
        </p:pic>
        <p:cxnSp>
          <p:nvCxnSpPr>
            <p:cNvPr id="27" name="꺾인 연결선 26"/>
            <p:cNvCxnSpPr>
              <a:endCxn id="28" idx="1"/>
            </p:cNvCxnSpPr>
            <p:nvPr/>
          </p:nvCxnSpPr>
          <p:spPr>
            <a:xfrm>
              <a:off x="3947568" y="4377887"/>
              <a:ext cx="3293686" cy="1220122"/>
            </a:xfrm>
            <a:prstGeom prst="bentConnector3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1254" y="5394209"/>
              <a:ext cx="502705" cy="40759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1991" y="2032856"/>
              <a:ext cx="619125" cy="313961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8041003" y="1594212"/>
              <a:ext cx="3213462" cy="8490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도착지</a:t>
              </a:r>
              <a:endParaRPr lang="en-US" altLang="ko-KR" dirty="0" smtClean="0"/>
            </a:p>
            <a:p>
              <a:r>
                <a:rPr lang="ko-KR" altLang="en-US" sz="1400" dirty="0" smtClean="0"/>
                <a:t>유저가 끝에 도달하면 다음 스테이지가 실행된다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cxnSp>
          <p:nvCxnSpPr>
            <p:cNvPr id="21" name="꺾인 연결선 20"/>
            <p:cNvCxnSpPr>
              <a:endCxn id="2" idx="1"/>
            </p:cNvCxnSpPr>
            <p:nvPr/>
          </p:nvCxnSpPr>
          <p:spPr>
            <a:xfrm flipV="1">
              <a:off x="3890962" y="2189837"/>
              <a:ext cx="3331029" cy="1635030"/>
            </a:xfrm>
            <a:prstGeom prst="bentConnector3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838199" y="5001815"/>
              <a:ext cx="3990975" cy="7007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600" dirty="0" smtClean="0"/>
                <a:t>조작 키 </a:t>
              </a:r>
              <a:r>
                <a:rPr lang="en-US" altLang="ko-KR" sz="1600" dirty="0" smtClean="0"/>
                <a:t>: </a:t>
              </a:r>
              <a:r>
                <a:rPr lang="ko-KR" altLang="en-US" sz="1600" dirty="0" smtClean="0"/>
                <a:t>키보드 화살표</a:t>
              </a:r>
              <a:endParaRPr lang="en-US" altLang="ko-KR" sz="1600" dirty="0" smtClean="0"/>
            </a:p>
            <a:p>
              <a:r>
                <a:rPr lang="ko-KR" altLang="en-US" sz="1600" dirty="0" smtClean="0"/>
                <a:t>카메라 시점</a:t>
              </a:r>
              <a:r>
                <a:rPr lang="en-US" altLang="ko-KR" sz="1600" dirty="0" smtClean="0"/>
                <a:t>: </a:t>
              </a:r>
              <a:r>
                <a:rPr lang="ko-KR" altLang="en-US" sz="1600" dirty="0" smtClean="0"/>
                <a:t>유저와 일정 거리 유지</a:t>
              </a:r>
              <a:endParaRPr lang="ko-KR" altLang="en-US" sz="16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38200" y="6183737"/>
              <a:ext cx="3213462" cy="458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400" dirty="0" smtClean="0"/>
                <a:t>사용언어</a:t>
              </a:r>
              <a:r>
                <a:rPr lang="en-US" altLang="ko-KR" sz="1400" dirty="0" smtClean="0"/>
                <a:t>: C++, </a:t>
              </a:r>
              <a:r>
                <a:rPr lang="en-US" altLang="ko-KR" sz="1400" dirty="0" err="1" smtClean="0"/>
                <a:t>OpenCV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6825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960041" y="2100799"/>
            <a:ext cx="3213462" cy="849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중력 폭탄</a:t>
            </a:r>
            <a:endParaRPr lang="en-US" altLang="ko-KR" dirty="0" smtClean="0"/>
          </a:p>
          <a:p>
            <a:r>
              <a:rPr lang="ko-KR" altLang="en-US" sz="1400" dirty="0" smtClean="0"/>
              <a:t>폭탄 활성화 된 동안 유저가 해당 위치로 끌려진다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7960041" y="4810519"/>
            <a:ext cx="3213462" cy="849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유저</a:t>
            </a:r>
            <a:endParaRPr lang="en-US" altLang="ko-KR" dirty="0" smtClean="0"/>
          </a:p>
          <a:p>
            <a:r>
              <a:rPr lang="ko-KR" altLang="en-US" sz="1400" dirty="0" smtClean="0"/>
              <a:t>방향키로 폭탄을 피하면서 도착지로 이동해야한다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960041" y="3309723"/>
            <a:ext cx="3213462" cy="888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발판 폭탄</a:t>
            </a:r>
            <a:endParaRPr lang="en-US" altLang="ko-KR" dirty="0" smtClean="0"/>
          </a:p>
          <a:p>
            <a:r>
              <a:rPr lang="ko-KR" altLang="en-US" sz="1200" dirty="0" smtClean="0"/>
              <a:t>노란색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하늘색 발판이 검정색으로 변할 때 유저가 해당 위치에 존재하면 유저를 초기 위치로 되돌린다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800" dirty="0"/>
              <a:t>그래픽스 개발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ko-KR" altLang="en-US" sz="2800" dirty="0" err="1"/>
              <a:t>폭탄피하기</a:t>
            </a:r>
            <a:r>
              <a:rPr lang="ko-KR" altLang="en-US" sz="2800" dirty="0"/>
              <a:t> </a:t>
            </a:r>
            <a:r>
              <a:rPr lang="en-US" altLang="ko-KR" sz="2800" dirty="0"/>
              <a:t>(</a:t>
            </a:r>
            <a:r>
              <a:rPr lang="ko-KR" altLang="en-US" sz="2800" dirty="0"/>
              <a:t>전북대학교 교내 경진대회</a:t>
            </a:r>
            <a:r>
              <a:rPr lang="en-US" altLang="ko-KR" sz="2800" dirty="0"/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38200" y="2070525"/>
            <a:ext cx="2823769" cy="402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smtClean="0"/>
              <a:t>Stage2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757238" y="5759866"/>
            <a:ext cx="3213462" cy="458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사용언어</a:t>
            </a:r>
            <a:r>
              <a:rPr lang="en-US" altLang="ko-KR" sz="1400" dirty="0" smtClean="0"/>
              <a:t>: C++, </a:t>
            </a:r>
            <a:r>
              <a:rPr lang="en-US" altLang="ko-KR" sz="1400" dirty="0" err="1" smtClean="0"/>
              <a:t>OpenCV</a:t>
            </a:r>
            <a:endParaRPr lang="ko-KR" altLang="en-US" sz="14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48" y="2485942"/>
            <a:ext cx="5381855" cy="3046649"/>
          </a:xfrm>
          <a:prstGeom prst="rect">
            <a:avLst/>
          </a:prstGeom>
        </p:spPr>
      </p:pic>
      <p:cxnSp>
        <p:nvCxnSpPr>
          <p:cNvPr id="34" name="꺾인 연결선 33"/>
          <p:cNvCxnSpPr>
            <a:endCxn id="44" idx="1"/>
          </p:cNvCxnSpPr>
          <p:nvPr/>
        </p:nvCxnSpPr>
        <p:spPr>
          <a:xfrm>
            <a:off x="3599575" y="4083005"/>
            <a:ext cx="3560717" cy="1084788"/>
          </a:xfrm>
          <a:prstGeom prst="bentConnector3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38" idx="1"/>
          </p:cNvCxnSpPr>
          <p:nvPr/>
        </p:nvCxnSpPr>
        <p:spPr>
          <a:xfrm flipV="1">
            <a:off x="3661969" y="2485943"/>
            <a:ext cx="3498323" cy="1174672"/>
          </a:xfrm>
          <a:prstGeom prst="bentConnector3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92" y="2243055"/>
            <a:ext cx="428625" cy="4857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467" y="3495538"/>
            <a:ext cx="863647" cy="330154"/>
          </a:xfrm>
          <a:prstGeom prst="rect">
            <a:avLst/>
          </a:prstGeom>
        </p:spPr>
      </p:pic>
      <p:cxnSp>
        <p:nvCxnSpPr>
          <p:cNvPr id="41" name="꺾인 연결선 40"/>
          <p:cNvCxnSpPr>
            <a:endCxn id="40" idx="1"/>
          </p:cNvCxnSpPr>
          <p:nvPr/>
        </p:nvCxnSpPr>
        <p:spPr>
          <a:xfrm flipV="1">
            <a:off x="3661969" y="3660615"/>
            <a:ext cx="3313498" cy="133142"/>
          </a:xfrm>
          <a:prstGeom prst="bentConnector3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292" y="4861806"/>
            <a:ext cx="541361" cy="61197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729965" y="6218009"/>
            <a:ext cx="88608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폭탄 피하기 스테이지 </a:t>
            </a:r>
            <a:r>
              <a:rPr lang="ko-KR" altLang="en-US" dirty="0" err="1" smtClean="0"/>
              <a:t>클리어</a:t>
            </a:r>
            <a:r>
              <a:rPr lang="ko-KR" altLang="en-US" dirty="0" smtClean="0"/>
              <a:t> 영상</a:t>
            </a:r>
            <a:r>
              <a:rPr lang="en-US" altLang="ko-KR" dirty="0" smtClean="0"/>
              <a:t>: </a:t>
            </a:r>
            <a:r>
              <a:rPr lang="ko-KR" altLang="en-US" dirty="0" smtClean="0">
                <a:hlinkClick r:id="rId6"/>
              </a:rPr>
              <a:t>https</a:t>
            </a:r>
            <a:r>
              <a:rPr lang="ko-KR" altLang="en-US" dirty="0">
                <a:hlinkClick r:id="rId6"/>
              </a:rPr>
              <a:t>://</a:t>
            </a:r>
            <a:r>
              <a:rPr lang="ko-KR" altLang="en-US" dirty="0" smtClean="0">
                <a:hlinkClick r:id="rId6"/>
              </a:rPr>
              <a:t>www.youtube.com/watch?v=6_lwERFl7O8</a:t>
            </a:r>
            <a:endParaRPr lang="en-US" altLang="ko-KR" dirty="0" smtClean="0"/>
          </a:p>
          <a:p>
            <a:r>
              <a:rPr lang="ko-KR" altLang="en-US" dirty="0" smtClean="0"/>
              <a:t>폭탄 피하기 </a:t>
            </a:r>
            <a:r>
              <a:rPr lang="ko-KR" altLang="en-US" dirty="0"/>
              <a:t>스테이지 실패 </a:t>
            </a:r>
            <a:r>
              <a:rPr lang="ko-KR" altLang="en-US" dirty="0" smtClean="0"/>
              <a:t>영상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https://</a:t>
            </a:r>
            <a:r>
              <a:rPr lang="en-US" altLang="ko-KR" dirty="0" smtClean="0">
                <a:hlinkClick r:id="rId7"/>
              </a:rPr>
              <a:t>www.youtube.com/watch?v=3ErAuiJ9ulY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36846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30650" y="2584450"/>
            <a:ext cx="4330700" cy="168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ko-KR" altLang="en-US" sz="48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0288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819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기타 백업용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25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/>
          <p:cNvCxnSpPr/>
          <p:nvPr/>
        </p:nvCxnSpPr>
        <p:spPr>
          <a:xfrm>
            <a:off x="438150" y="5006837"/>
            <a:ext cx="11396041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949361" y="48925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9800000">
            <a:off x="1771421" y="3649451"/>
            <a:ext cx="3583338" cy="494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accent2"/>
                </a:solidFill>
              </a:rPr>
              <a:t>해커톤 대회 안드로이드</a:t>
            </a:r>
            <a:r>
              <a:rPr lang="en-US" altLang="ko-KR" smtClean="0">
                <a:solidFill>
                  <a:schemeClr val="accent2"/>
                </a:solidFill>
              </a:rPr>
              <a:t>(</a:t>
            </a:r>
            <a:r>
              <a:rPr lang="ko-KR" altLang="en-US" smtClean="0">
                <a:solidFill>
                  <a:schemeClr val="accent2"/>
                </a:solidFill>
              </a:rPr>
              <a:t>효플</a:t>
            </a:r>
            <a:r>
              <a:rPr lang="en-US" altLang="ko-KR" smtClean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49311" y="5275196"/>
            <a:ext cx="800100" cy="50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2"/>
                </a:solidFill>
              </a:rPr>
              <a:t>대학</a:t>
            </a:r>
          </a:p>
        </p:txBody>
      </p:sp>
      <p:sp>
        <p:nvSpPr>
          <p:cNvPr id="11" name="타원 10"/>
          <p:cNvSpPr/>
          <p:nvPr/>
        </p:nvSpPr>
        <p:spPr>
          <a:xfrm>
            <a:off x="2811201" y="48925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9800000">
            <a:off x="2658486" y="3588595"/>
            <a:ext cx="4044333" cy="497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accent2"/>
                </a:solidFill>
              </a:rPr>
              <a:t>그래픽스 경진대회 </a:t>
            </a:r>
            <a:r>
              <a:rPr lang="en-US" altLang="ko-KR" smtClean="0">
                <a:solidFill>
                  <a:schemeClr val="accent2"/>
                </a:solidFill>
              </a:rPr>
              <a:t>C++(</a:t>
            </a:r>
            <a:r>
              <a:rPr lang="ko-KR" altLang="en-US">
                <a:solidFill>
                  <a:schemeClr val="accent2"/>
                </a:solidFill>
              </a:rPr>
              <a:t>폭탄피하기</a:t>
            </a:r>
            <a:r>
              <a:rPr lang="en-US" altLang="ko-KR" smtClean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395703" y="5121138"/>
            <a:ext cx="800100" cy="754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6"/>
                </a:solidFill>
              </a:rPr>
              <a:t>기업</a:t>
            </a:r>
          </a:p>
        </p:txBody>
      </p:sp>
      <p:sp>
        <p:nvSpPr>
          <p:cNvPr id="15" name="타원 14"/>
          <p:cNvSpPr/>
          <p:nvPr/>
        </p:nvSpPr>
        <p:spPr>
          <a:xfrm>
            <a:off x="1065624" y="48925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9800000">
            <a:off x="926661" y="3673737"/>
            <a:ext cx="2972863" cy="754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2"/>
                </a:solidFill>
              </a:rPr>
              <a:t>교내 학술 동아리</a:t>
            </a:r>
            <a:r>
              <a:rPr lang="en-US" altLang="ko-KR" smtClean="0">
                <a:solidFill>
                  <a:schemeClr val="tx2"/>
                </a:solidFill>
              </a:rPr>
              <a:t> (‘WHO’)</a:t>
            </a:r>
          </a:p>
        </p:txBody>
      </p:sp>
      <p:sp>
        <p:nvSpPr>
          <p:cNvPr id="17" name="타원 16"/>
          <p:cNvSpPr/>
          <p:nvPr/>
        </p:nvSpPr>
        <p:spPr>
          <a:xfrm>
            <a:off x="4308871" y="48925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rot="19800000">
            <a:off x="4021481" y="3576336"/>
            <a:ext cx="4127776" cy="42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accent6"/>
                </a:solidFill>
              </a:rPr>
              <a:t>인턴 우리요 안드로이드</a:t>
            </a:r>
            <a:r>
              <a:rPr lang="en-US" altLang="ko-KR" smtClean="0">
                <a:solidFill>
                  <a:schemeClr val="accent6"/>
                </a:solidFill>
              </a:rPr>
              <a:t>(EBook)</a:t>
            </a:r>
          </a:p>
        </p:txBody>
      </p:sp>
      <p:sp>
        <p:nvSpPr>
          <p:cNvPr id="19" name="타원 18"/>
          <p:cNvSpPr/>
          <p:nvPr/>
        </p:nvSpPr>
        <p:spPr>
          <a:xfrm>
            <a:off x="5005457" y="48925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19800000">
            <a:off x="5061772" y="3271233"/>
            <a:ext cx="5002107" cy="519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accent6"/>
                </a:solidFill>
              </a:rPr>
              <a:t>직원 와이파이브</a:t>
            </a:r>
            <a:r>
              <a:rPr lang="en-US" altLang="ko-KR" smtClean="0">
                <a:solidFill>
                  <a:schemeClr val="accent6"/>
                </a:solidFill>
              </a:rPr>
              <a:t>(</a:t>
            </a:r>
            <a:r>
              <a:rPr lang="ko-KR" altLang="en-US" smtClean="0">
                <a:solidFill>
                  <a:schemeClr val="accent6"/>
                </a:solidFill>
              </a:rPr>
              <a:t>내 차 찾기</a:t>
            </a:r>
            <a:r>
              <a:rPr lang="en-US" altLang="ko-KR" smtClean="0">
                <a:solidFill>
                  <a:schemeClr val="accent6"/>
                </a:solidFill>
              </a:rPr>
              <a:t>, </a:t>
            </a:r>
            <a:r>
              <a:rPr lang="ko-KR" altLang="en-US" smtClean="0">
                <a:solidFill>
                  <a:schemeClr val="accent6"/>
                </a:solidFill>
              </a:rPr>
              <a:t>출입 관리 서비스</a:t>
            </a:r>
            <a:r>
              <a:rPr lang="en-US" altLang="ko-KR" smtClean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21" name="타원 20"/>
          <p:cNvSpPr/>
          <p:nvPr/>
        </p:nvSpPr>
        <p:spPr>
          <a:xfrm>
            <a:off x="7983566" y="48925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9800000">
            <a:off x="7643363" y="3159913"/>
            <a:ext cx="4814285" cy="766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accent1"/>
                </a:solidFill>
              </a:rPr>
              <a:t>디지털 컨버전스</a:t>
            </a:r>
            <a:r>
              <a:rPr lang="en-US" altLang="ko-KR">
                <a:solidFill>
                  <a:schemeClr val="accent1"/>
                </a:solidFill>
              </a:rPr>
              <a:t> </a:t>
            </a:r>
            <a:r>
              <a:rPr lang="en-US" altLang="ko-KR" smtClean="0">
                <a:solidFill>
                  <a:schemeClr val="accent1"/>
                </a:solidFill>
              </a:rPr>
              <a:t>(</a:t>
            </a:r>
            <a:r>
              <a:rPr lang="ko-KR" altLang="en-US" smtClean="0">
                <a:solidFill>
                  <a:schemeClr val="accent1"/>
                </a:solidFill>
              </a:rPr>
              <a:t>웹 프로그래밍</a:t>
            </a:r>
            <a:r>
              <a:rPr lang="en-US" altLang="ko-KR" smtClean="0">
                <a:solidFill>
                  <a:schemeClr val="accent1"/>
                </a:solidFill>
              </a:rPr>
              <a:t>, </a:t>
            </a:r>
            <a:r>
              <a:rPr lang="ko-KR" altLang="en-US" smtClean="0">
                <a:solidFill>
                  <a:schemeClr val="accent1"/>
                </a:solidFill>
              </a:rPr>
              <a:t>안드로이드</a:t>
            </a:r>
            <a:r>
              <a:rPr lang="en-US" altLang="ko-KR" smtClean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340713" y="5121137"/>
            <a:ext cx="2678775" cy="754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/>
                </a:solidFill>
              </a:rPr>
              <a:t>Kitri </a:t>
            </a:r>
            <a:r>
              <a:rPr lang="ko-KR" altLang="en-US">
                <a:solidFill>
                  <a:schemeClr val="accent1"/>
                </a:solidFill>
              </a:rPr>
              <a:t>디지털컨버전스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876910" y="5121138"/>
            <a:ext cx="1244816" cy="754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4"/>
                </a:solidFill>
              </a:rPr>
              <a:t>알고리즘</a:t>
            </a:r>
          </a:p>
        </p:txBody>
      </p:sp>
      <p:sp>
        <p:nvSpPr>
          <p:cNvPr id="25" name="타원 24"/>
          <p:cNvSpPr/>
          <p:nvPr/>
        </p:nvSpPr>
        <p:spPr>
          <a:xfrm>
            <a:off x="6230387" y="48925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9800000">
            <a:off x="6372030" y="3589684"/>
            <a:ext cx="3728303" cy="519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accent4"/>
                </a:solidFill>
              </a:rPr>
              <a:t>백준 알고리즘</a:t>
            </a:r>
            <a:r>
              <a:rPr lang="en-US" altLang="ko-KR" smtClean="0">
                <a:solidFill>
                  <a:schemeClr val="accent4"/>
                </a:solidFill>
              </a:rPr>
              <a:t>, </a:t>
            </a:r>
            <a:r>
              <a:rPr lang="ko-KR" altLang="en-US" smtClean="0">
                <a:solidFill>
                  <a:schemeClr val="accent4"/>
                </a:solidFill>
              </a:rPr>
              <a:t>알고스팟</a:t>
            </a:r>
            <a:r>
              <a:rPr lang="en-US" altLang="ko-KR" smtClean="0">
                <a:solidFill>
                  <a:schemeClr val="accent4"/>
                </a:solidFill>
              </a:rPr>
              <a:t>, </a:t>
            </a:r>
            <a:r>
              <a:rPr lang="ko-KR" altLang="en-US" smtClean="0">
                <a:solidFill>
                  <a:schemeClr val="accent4"/>
                </a:solidFill>
              </a:rPr>
              <a:t>온코더</a:t>
            </a:r>
            <a:endParaRPr lang="en-US" altLang="ko-KR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65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9902" y="5756223"/>
            <a:ext cx="1723870" cy="359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대학교입학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14000" y="5126637"/>
            <a:ext cx="1723870" cy="359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1,2 </a:t>
            </a:r>
            <a:r>
              <a:rPr lang="ko-KR" altLang="en-US" dirty="0" smtClean="0"/>
              <a:t>학년</a:t>
            </a:r>
            <a:endParaRPr lang="ko-KR" altLang="en-US" dirty="0">
              <a:solidFill>
                <a:schemeClr val="dk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139242" y="4520406"/>
            <a:ext cx="2518348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270323" y="5126637"/>
            <a:ext cx="1723870" cy="359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군 복무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22290" y="2968055"/>
            <a:ext cx="1944975" cy="1289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윤성우</a:t>
            </a:r>
            <a:r>
              <a:rPr lang="ko-KR" altLang="en-US" dirty="0" smtClean="0"/>
              <a:t> 저자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C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C++ </a:t>
            </a:r>
          </a:p>
          <a:p>
            <a:pPr algn="ctr"/>
            <a:r>
              <a:rPr lang="ko-KR" altLang="en-US" dirty="0" smtClean="0"/>
              <a:t>정독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문제풀기</a:t>
            </a:r>
            <a:endParaRPr lang="ko-KR" altLang="en-US" dirty="0">
              <a:solidFill>
                <a:schemeClr val="dk1"/>
              </a:solidFill>
            </a:endParaRPr>
          </a:p>
        </p:txBody>
      </p:sp>
      <p:pic>
        <p:nvPicPr>
          <p:cNvPr id="1028" name="Picture 4" descr="ì¤ì±ì° Cì¸ì´ C++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762" y="1586960"/>
            <a:ext cx="869431" cy="119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¤ì±ì° Cì¸ì´ C++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87" y="1584064"/>
            <a:ext cx="869430" cy="11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4082947" y="4520406"/>
            <a:ext cx="209862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513234" y="4520406"/>
            <a:ext cx="528072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443741" y="2968055"/>
            <a:ext cx="1944975" cy="1289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dk1"/>
                </a:solidFill>
              </a:rPr>
              <a:t>사회 활동 </a:t>
            </a:r>
            <a:endParaRPr lang="en-US" altLang="ko-KR" dirty="0" smtClean="0">
              <a:solidFill>
                <a:schemeClr val="dk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dk1"/>
                </a:solidFill>
              </a:rPr>
              <a:t>(</a:t>
            </a:r>
            <a:r>
              <a:rPr lang="ko-KR" altLang="en-US" dirty="0" err="1" smtClean="0">
                <a:solidFill>
                  <a:schemeClr val="dk1"/>
                </a:solidFill>
              </a:rPr>
              <a:t>풋살</a:t>
            </a:r>
            <a:r>
              <a:rPr lang="en-US" altLang="ko-KR" dirty="0" smtClean="0">
                <a:solidFill>
                  <a:schemeClr val="dk1"/>
                </a:solidFill>
              </a:rPr>
              <a:t>,</a:t>
            </a:r>
            <a:r>
              <a:rPr lang="ko-KR" altLang="en-US" dirty="0" smtClean="0">
                <a:solidFill>
                  <a:schemeClr val="dk1"/>
                </a:solidFill>
              </a:rPr>
              <a:t> 학생회</a:t>
            </a:r>
            <a:r>
              <a:rPr lang="en-US" altLang="ko-KR" dirty="0" smtClean="0">
                <a:solidFill>
                  <a:schemeClr val="dk1"/>
                </a:solidFill>
              </a:rPr>
              <a:t>),</a:t>
            </a:r>
          </a:p>
          <a:p>
            <a:pPr algn="ctr"/>
            <a:r>
              <a:rPr lang="ko-KR" altLang="en-US" dirty="0"/>
              <a:t>학업 집중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71543" y="5122423"/>
            <a:ext cx="1723870" cy="359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 </a:t>
            </a:r>
            <a:r>
              <a:rPr lang="ko-KR" altLang="en-US" dirty="0" smtClean="0"/>
              <a:t>학년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469663" y="2968055"/>
            <a:ext cx="2602204" cy="1289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dk1"/>
                </a:solidFill>
              </a:rPr>
              <a:t>학술 동아리 가입</a:t>
            </a:r>
            <a:r>
              <a:rPr lang="en-US" altLang="ko-KR" dirty="0" smtClean="0">
                <a:solidFill>
                  <a:schemeClr val="dk1"/>
                </a:solidFill>
              </a:rPr>
              <a:t>(WHO)</a:t>
            </a:r>
          </a:p>
          <a:p>
            <a:pPr algn="ctr"/>
            <a:r>
              <a:rPr lang="ko-KR" altLang="en-US" dirty="0" smtClean="0"/>
              <a:t>동아리 그룹 과외 선생님으로 활동 </a:t>
            </a:r>
            <a:endParaRPr lang="en-US" altLang="ko-KR" dirty="0"/>
          </a:p>
          <a:p>
            <a:pPr algn="ctr"/>
            <a:r>
              <a:rPr lang="ko-KR" altLang="en-US" dirty="0" smtClean="0"/>
              <a:t>영상처리 수업 참여</a:t>
            </a:r>
            <a:endParaRPr lang="en-US" altLang="ko-KR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8372474" y="1588959"/>
            <a:ext cx="3645879" cy="959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+mj-lt"/>
              </a:rPr>
              <a:t>해커톤</a:t>
            </a:r>
            <a:r>
              <a:rPr lang="ko-KR" altLang="en-US" dirty="0" smtClean="0">
                <a:latin typeface="+mj-lt"/>
              </a:rPr>
              <a:t> 대회 </a:t>
            </a:r>
            <a:r>
              <a:rPr lang="en-US" altLang="ko-KR" dirty="0" smtClean="0">
                <a:latin typeface="+mj-lt"/>
              </a:rPr>
              <a:t>: </a:t>
            </a:r>
            <a:r>
              <a:rPr lang="ko-KR" altLang="en-US" dirty="0" smtClean="0">
                <a:latin typeface="+mj-lt"/>
              </a:rPr>
              <a:t>번잡</a:t>
            </a:r>
            <a:endParaRPr lang="en-US" altLang="ko-KR" dirty="0" smtClean="0">
              <a:latin typeface="+mj-lt"/>
            </a:endParaRPr>
          </a:p>
          <a:p>
            <a:pPr algn="ctr"/>
            <a:r>
              <a:rPr lang="ko-KR" altLang="en-US" dirty="0" smtClean="0">
                <a:solidFill>
                  <a:schemeClr val="dk1"/>
                </a:solidFill>
                <a:latin typeface="+mj-lt"/>
              </a:rPr>
              <a:t>경진대회</a:t>
            </a:r>
            <a:r>
              <a:rPr lang="en-US" altLang="ko-KR" dirty="0" smtClean="0">
                <a:solidFill>
                  <a:schemeClr val="dk1"/>
                </a:solidFill>
                <a:latin typeface="+mj-lt"/>
              </a:rPr>
              <a:t>: </a:t>
            </a:r>
            <a:r>
              <a:rPr lang="ko-KR" altLang="en-US" dirty="0" err="1" smtClean="0">
                <a:solidFill>
                  <a:schemeClr val="dk1"/>
                </a:solidFill>
                <a:latin typeface="+mj-lt"/>
              </a:rPr>
              <a:t>폭탄피하기</a:t>
            </a:r>
            <a:r>
              <a:rPr lang="ko-KR" altLang="en-US" dirty="0" smtClean="0">
                <a:solidFill>
                  <a:schemeClr val="dk1"/>
                </a:solidFill>
                <a:latin typeface="+mj-lt"/>
              </a:rPr>
              <a:t> 게임 제작</a:t>
            </a:r>
            <a:endParaRPr lang="en-US" altLang="ko-KR" dirty="0" smtClean="0">
              <a:solidFill>
                <a:schemeClr val="dk1"/>
              </a:solidFill>
              <a:latin typeface="+mj-lt"/>
            </a:endParaRPr>
          </a:p>
          <a:p>
            <a:pPr algn="ctr"/>
            <a:r>
              <a:rPr lang="en-US" altLang="ko-KR" dirty="0" smtClean="0">
                <a:latin typeface="+mj-lt"/>
              </a:rPr>
              <a:t>K</a:t>
            </a:r>
            <a:r>
              <a:rPr lang="ko-KR" altLang="en-US" dirty="0" err="1" smtClean="0">
                <a:latin typeface="+mj-lt"/>
              </a:rPr>
              <a:t>해커톤</a:t>
            </a:r>
            <a:r>
              <a:rPr lang="ko-KR" altLang="en-US" dirty="0" smtClean="0">
                <a:latin typeface="+mj-lt"/>
              </a:rPr>
              <a:t> 대회 </a:t>
            </a:r>
            <a:r>
              <a:rPr lang="en-US" altLang="ko-KR" dirty="0" smtClean="0">
                <a:latin typeface="+mj-lt"/>
              </a:rPr>
              <a:t>: </a:t>
            </a:r>
            <a:r>
              <a:rPr lang="ko-KR" altLang="en-US" dirty="0" err="1">
                <a:latin typeface="+mj-lt"/>
              </a:rPr>
              <a:t>효플</a:t>
            </a:r>
            <a:endParaRPr lang="ko-KR" altLang="en-US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191759" y="2968055"/>
            <a:ext cx="2602204" cy="1289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교내 </a:t>
            </a:r>
            <a:r>
              <a:rPr lang="ko-KR" altLang="en-US" dirty="0" err="1"/>
              <a:t>해커톤</a:t>
            </a:r>
            <a:r>
              <a:rPr lang="ko-KR" altLang="en-US" dirty="0"/>
              <a:t> 대회 참가</a:t>
            </a:r>
            <a:endParaRPr lang="en-US" altLang="ko-KR" dirty="0"/>
          </a:p>
          <a:p>
            <a:pPr algn="ctr"/>
            <a:r>
              <a:rPr lang="ko-KR" altLang="en-US" dirty="0"/>
              <a:t>교내 경진대회 </a:t>
            </a:r>
            <a:r>
              <a:rPr lang="ko-KR" altLang="en-US" dirty="0" smtClean="0"/>
              <a:t>참가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K</a:t>
            </a:r>
            <a:r>
              <a:rPr lang="ko-KR" altLang="en-US" dirty="0" err="1" smtClean="0"/>
              <a:t>해커톤</a:t>
            </a:r>
            <a:r>
              <a:rPr lang="ko-KR" altLang="en-US" dirty="0" smtClean="0"/>
              <a:t> 세계대회 참가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1066372" y="3294699"/>
            <a:ext cx="0" cy="2408883"/>
          </a:xfrm>
          <a:prstGeom prst="line">
            <a:avLst/>
          </a:prstGeom>
          <a:ln w="635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72302" y="3294699"/>
            <a:ext cx="0" cy="2408883"/>
          </a:xfrm>
          <a:prstGeom prst="line">
            <a:avLst/>
          </a:prstGeom>
          <a:ln w="635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266630" y="3294699"/>
            <a:ext cx="0" cy="2408883"/>
          </a:xfrm>
          <a:prstGeom prst="line">
            <a:avLst/>
          </a:prstGeom>
          <a:ln w="635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1936239" y="3294699"/>
            <a:ext cx="0" cy="2408883"/>
          </a:xfrm>
          <a:prstGeom prst="line">
            <a:avLst/>
          </a:prstGeom>
          <a:ln w="635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/>
          <p:cNvSpPr txBox="1">
            <a:spLocks/>
          </p:cNvSpPr>
          <p:nvPr/>
        </p:nvSpPr>
        <p:spPr>
          <a:xfrm>
            <a:off x="838200" y="574989"/>
            <a:ext cx="10515600" cy="799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smtClean="0"/>
              <a:t>일대기</a:t>
            </a:r>
            <a:endParaRPr lang="ko-KR" altLang="en-US" sz="4400" dirty="0"/>
          </a:p>
        </p:txBody>
      </p:sp>
      <p:cxnSp>
        <p:nvCxnSpPr>
          <p:cNvPr id="5" name="꺾인 연결선 4"/>
          <p:cNvCxnSpPr>
            <a:stCxn id="21" idx="0"/>
            <a:endCxn id="36" idx="2"/>
          </p:cNvCxnSpPr>
          <p:nvPr/>
        </p:nvCxnSpPr>
        <p:spPr>
          <a:xfrm rot="16200000" flipV="1">
            <a:off x="10134275" y="2609468"/>
            <a:ext cx="419727" cy="29744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17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76A7D4-3627-49F6-A135-198A9688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17" y="1370854"/>
            <a:ext cx="10839718" cy="48394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2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077577" y="4768617"/>
            <a:ext cx="1723870" cy="359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 </a:t>
            </a:r>
            <a:r>
              <a:rPr lang="ko-KR" altLang="en-US" dirty="0" smtClean="0"/>
              <a:t>학년</a:t>
            </a:r>
            <a:endParaRPr lang="ko-KR" altLang="en-US" dirty="0">
              <a:solidFill>
                <a:schemeClr val="dk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38200" y="4499141"/>
            <a:ext cx="7872780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443741" y="4094187"/>
            <a:ext cx="1944975" cy="315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dk1"/>
                </a:solidFill>
              </a:rPr>
              <a:t>인턴쉽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51831" y="2917206"/>
            <a:ext cx="3941644" cy="1114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우리요 </a:t>
            </a:r>
            <a:r>
              <a:rPr lang="ko-KR" altLang="en-US" dirty="0" err="1" smtClean="0"/>
              <a:t>인턴쉽</a:t>
            </a:r>
            <a:r>
              <a:rPr lang="en-US" altLang="ko-KR" dirty="0" smtClean="0"/>
              <a:t> </a:t>
            </a:r>
          </a:p>
          <a:p>
            <a:pPr algn="ctr"/>
            <a:r>
              <a:rPr lang="ko-KR" altLang="en-US" dirty="0" smtClean="0"/>
              <a:t>웹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가맹점 주소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err="1" smtClean="0"/>
              <a:t>러브센스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 </a:t>
            </a:r>
            <a:r>
              <a:rPr lang="en-US" altLang="ko-KR" dirty="0"/>
              <a:t>(</a:t>
            </a:r>
            <a:r>
              <a:rPr lang="ko-KR" altLang="en-US" dirty="0"/>
              <a:t>책 읽는 </a:t>
            </a:r>
            <a:r>
              <a:rPr lang="ko-KR" altLang="en-US" dirty="0" err="1"/>
              <a:t>어플</a:t>
            </a:r>
            <a:r>
              <a:rPr lang="en-US" altLang="ko-KR" dirty="0"/>
              <a:t>) </a:t>
            </a:r>
            <a:endParaRPr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4950329" y="2930446"/>
            <a:ext cx="3493584" cy="1114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자바 웹 프로그래밍 수업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(JAVA, HTML)</a:t>
            </a:r>
          </a:p>
          <a:p>
            <a:pPr algn="ctr"/>
            <a:r>
              <a:rPr lang="ko-KR" altLang="en-US" dirty="0" smtClean="0"/>
              <a:t>도중 취업으로 인해 취업성공패키지 중단</a:t>
            </a:r>
            <a:endParaRPr lang="en-US" altLang="ko-KR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5724633" y="4086893"/>
            <a:ext cx="1944975" cy="315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dk1"/>
                </a:solidFill>
              </a:rPr>
              <a:t>취업성공패키지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137532" y="5986391"/>
            <a:ext cx="3320528" cy="562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졸업 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chemeClr val="dk1"/>
                </a:solidFill>
              </a:rPr>
              <a:t>및 </a:t>
            </a:r>
            <a:endParaRPr lang="en-US" altLang="ko-KR" dirty="0" smtClean="0">
              <a:solidFill>
                <a:schemeClr val="dk1"/>
              </a:solidFill>
            </a:endParaRPr>
          </a:p>
          <a:p>
            <a:pPr algn="ctr"/>
            <a:r>
              <a:rPr lang="ko-KR" altLang="en-US" dirty="0" err="1"/>
              <a:t>와이파이브</a:t>
            </a:r>
            <a:r>
              <a:rPr lang="ko-KR" altLang="en-US" dirty="0"/>
              <a:t> </a:t>
            </a:r>
            <a:r>
              <a:rPr lang="ko-KR" altLang="en-US" dirty="0" smtClean="0"/>
              <a:t>입사</a:t>
            </a:r>
            <a:endParaRPr lang="ko-KR" altLang="en-US" dirty="0">
              <a:solidFill>
                <a:schemeClr val="dk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23231" y="3294699"/>
            <a:ext cx="0" cy="2408883"/>
          </a:xfrm>
          <a:prstGeom prst="line">
            <a:avLst/>
          </a:prstGeom>
          <a:ln w="635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710980" y="3294699"/>
            <a:ext cx="0" cy="2408883"/>
          </a:xfrm>
          <a:prstGeom prst="line">
            <a:avLst/>
          </a:prstGeom>
          <a:ln w="635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927150" y="2930445"/>
            <a:ext cx="3061820" cy="1114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 차 찾기 서비스 앱 개발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출입관리서비스 앱 개발</a:t>
            </a: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9596125" y="4768616"/>
            <a:ext cx="1723870" cy="5653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와이파이브</a:t>
            </a:r>
            <a:endParaRPr lang="en-US" altLang="ko-KR" dirty="0" smtClean="0"/>
          </a:p>
          <a:p>
            <a:pPr algn="ctr"/>
            <a:r>
              <a:rPr lang="en-US" altLang="ko-KR" dirty="0" smtClean="0">
                <a:solidFill>
                  <a:schemeClr val="dk1"/>
                </a:solidFill>
              </a:rPr>
              <a:t>(</a:t>
            </a:r>
            <a:r>
              <a:rPr lang="en-US" altLang="ko-KR" dirty="0"/>
              <a:t>1</a:t>
            </a:r>
            <a:r>
              <a:rPr lang="ko-KR" altLang="en-US" dirty="0"/>
              <a:t>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개월</a:t>
            </a:r>
            <a:r>
              <a:rPr lang="en-US" altLang="ko-KR" dirty="0" smtClean="0">
                <a:solidFill>
                  <a:schemeClr val="dk1"/>
                </a:solidFill>
              </a:rPr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710980" y="4499141"/>
            <a:ext cx="3277990" cy="0"/>
          </a:xfrm>
          <a:prstGeom prst="straightConnector1">
            <a:avLst/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838200" y="574989"/>
            <a:ext cx="10515600" cy="799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smtClean="0"/>
              <a:t>일대기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46244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46177" y="921884"/>
            <a:ext cx="4448906" cy="5664860"/>
          </a:xfr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38200" y="574989"/>
            <a:ext cx="10515600" cy="799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smtClean="0"/>
              <a:t>대회</a:t>
            </a:r>
            <a:r>
              <a:rPr lang="en-US" altLang="ko-KR" sz="4400" dirty="0" smtClean="0"/>
              <a:t>,</a:t>
            </a:r>
            <a:r>
              <a:rPr lang="ko-KR" altLang="en-US" sz="4400" dirty="0" smtClean="0"/>
              <a:t> 인턴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동아리</a:t>
            </a:r>
            <a:endParaRPr lang="ko-KR" altLang="en-US" sz="4400" dirty="0"/>
          </a:p>
        </p:txBody>
      </p:sp>
      <p:sp>
        <p:nvSpPr>
          <p:cNvPr id="7" name="직사각형 6"/>
          <p:cNvSpPr/>
          <p:nvPr/>
        </p:nvSpPr>
        <p:spPr>
          <a:xfrm>
            <a:off x="6723185" y="1799125"/>
            <a:ext cx="5178303" cy="38301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2014 ‘WHO’ </a:t>
            </a:r>
            <a:r>
              <a:rPr lang="ko-KR" altLang="en-US" dirty="0" smtClean="0"/>
              <a:t>학술 동아리 참여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그룹 과외 선생님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그래픽스 수업 참가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교내대회참가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2015 </a:t>
            </a:r>
            <a:r>
              <a:rPr lang="ko-KR" altLang="en-US" dirty="0" smtClean="0"/>
              <a:t>교내 아이디어 </a:t>
            </a:r>
            <a:r>
              <a:rPr lang="ko-KR" altLang="en-US" dirty="0" err="1" smtClean="0"/>
              <a:t>해커톤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번잡 입상</a:t>
            </a:r>
            <a:r>
              <a:rPr lang="en-US" altLang="ko-KR" dirty="0" smtClean="0"/>
              <a:t>)</a:t>
            </a:r>
          </a:p>
          <a:p>
            <a:endParaRPr lang="en-US" altLang="ko-KR" dirty="0">
              <a:solidFill>
                <a:schemeClr val="dk1"/>
              </a:solidFill>
            </a:endParaRPr>
          </a:p>
          <a:p>
            <a:r>
              <a:rPr lang="en-US" altLang="ko-KR" dirty="0" smtClean="0"/>
              <a:t>2015 </a:t>
            </a:r>
            <a:r>
              <a:rPr lang="ko-KR" altLang="en-US" dirty="0" smtClean="0"/>
              <a:t>교내 컴퓨터 그래픽스 작품경진대회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폭탄피하기</a:t>
            </a:r>
            <a:r>
              <a:rPr lang="ko-KR" altLang="en-US" dirty="0" smtClean="0"/>
              <a:t> 입상</a:t>
            </a:r>
            <a:r>
              <a:rPr lang="en-US" altLang="ko-KR" dirty="0" smtClean="0"/>
              <a:t>)</a:t>
            </a:r>
          </a:p>
          <a:p>
            <a:endParaRPr lang="en-US" altLang="ko-KR" dirty="0" smtClean="0">
              <a:solidFill>
                <a:schemeClr val="dk1"/>
              </a:solidFill>
            </a:endParaRPr>
          </a:p>
          <a:p>
            <a:r>
              <a:rPr lang="en-US" altLang="ko-KR" dirty="0" smtClean="0"/>
              <a:t>2016 </a:t>
            </a:r>
            <a:r>
              <a:rPr lang="ko-KR" altLang="en-US" dirty="0"/>
              <a:t>세계</a:t>
            </a:r>
            <a:r>
              <a:rPr lang="en-US" altLang="ko-KR" dirty="0"/>
              <a:t>k </a:t>
            </a:r>
            <a:r>
              <a:rPr lang="ko-KR" altLang="en-US" dirty="0" err="1"/>
              <a:t>해커톤</a:t>
            </a:r>
            <a:r>
              <a:rPr lang="ko-KR" altLang="en-US" dirty="0"/>
              <a:t> 대회 참가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효플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en-US" altLang="ko-KR" dirty="0" smtClean="0">
              <a:solidFill>
                <a:schemeClr val="dk1"/>
              </a:solidFill>
            </a:endParaRPr>
          </a:p>
          <a:p>
            <a:r>
              <a:rPr lang="en-US" altLang="ko-KR" dirty="0" smtClean="0"/>
              <a:t>2016 </a:t>
            </a:r>
            <a:r>
              <a:rPr lang="ko-KR" altLang="en-US" dirty="0" smtClean="0"/>
              <a:t>인턴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러브센스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E-Book)</a:t>
            </a:r>
          </a:p>
          <a:p>
            <a:endParaRPr lang="en-US" altLang="ko-KR" dirty="0"/>
          </a:p>
          <a:p>
            <a:r>
              <a:rPr lang="ko-KR" altLang="en-US" dirty="0" smtClean="0"/>
              <a:t>㈜</a:t>
            </a:r>
            <a:r>
              <a:rPr lang="ko-KR" altLang="en-US" dirty="0" err="1" smtClean="0"/>
              <a:t>와이파이브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2017.02 </a:t>
            </a:r>
            <a:r>
              <a:rPr lang="ko-KR" altLang="en-US" dirty="0" smtClean="0"/>
              <a:t>입사 </a:t>
            </a:r>
            <a:r>
              <a:rPr lang="en-US" altLang="ko-KR" dirty="0" smtClean="0"/>
              <a:t>~ 2018.06 </a:t>
            </a:r>
            <a:r>
              <a:rPr lang="ko-KR" altLang="en-US" dirty="0" smtClean="0"/>
              <a:t>퇴사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475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76A7D4-3627-49F6-A135-198A9688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17" y="1370854"/>
            <a:ext cx="10839718" cy="48394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9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solidFill>
                  <a:srgbClr val="5A9BD5"/>
                </a:solidFill>
              </a:rPr>
              <a:t>담당업무</a:t>
            </a:r>
            <a:endParaRPr lang="en-US" altLang="ko-KR" b="1" smtClean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네이버 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아이디 로그인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1ACA75-6165-4DED-9EEC-925B1FB4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974E17-78B7-45C2-A8AE-F7BF2AE967D8}"/>
              </a:ext>
            </a:extLst>
          </p:cNvPr>
          <p:cNvGrpSpPr/>
          <p:nvPr/>
        </p:nvGrpSpPr>
        <p:grpSpPr>
          <a:xfrm>
            <a:off x="7885150" y="1387627"/>
            <a:ext cx="3781425" cy="873911"/>
            <a:chOff x="883792" y="1669263"/>
            <a:chExt cx="6700137" cy="20179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9D22DA-CC03-45B4-BFD2-59DAFF67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695" y="1669263"/>
              <a:ext cx="1670449" cy="201185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D23CE-06A8-4806-9502-F6CBC9156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9577" y="1669263"/>
              <a:ext cx="1664352" cy="201795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C682541-E977-49CE-A397-9BA5AFCC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92" y="1669263"/>
              <a:ext cx="1664352" cy="201185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4BDC52-F8CA-411B-AFD2-831DF7E9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378" y="1669263"/>
              <a:ext cx="1670449" cy="2011854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78C60AA-746B-416F-BEF3-DE74749BDA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11" y="1486425"/>
            <a:ext cx="6136133" cy="44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6003D53-ED32-47F5-9AAD-EAD6DC7BB90E}"/>
              </a:ext>
            </a:extLst>
          </p:cNvPr>
          <p:cNvSpPr/>
          <p:nvPr/>
        </p:nvSpPr>
        <p:spPr>
          <a:xfrm>
            <a:off x="7245822" y="2158885"/>
            <a:ext cx="495300" cy="20002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6AD36C-DC40-430C-979D-1D2F18166FD0}"/>
              </a:ext>
            </a:extLst>
          </p:cNvPr>
          <p:cNvSpPr txBox="1"/>
          <p:nvPr/>
        </p:nvSpPr>
        <p:spPr>
          <a:xfrm>
            <a:off x="7764846" y="3497338"/>
            <a:ext cx="5251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미세먼지 </a:t>
            </a:r>
            <a:r>
              <a:rPr lang="en-US" altLang="ko-KR" sz="1600" b="1" dirty="0"/>
              <a:t>API</a:t>
            </a:r>
            <a:r>
              <a:rPr lang="ko-KR" altLang="en-US" sz="1600" b="1" dirty="0"/>
              <a:t>를 통해 그날의 미세먼지 지수를 </a:t>
            </a:r>
            <a:endParaRPr lang="en-US" altLang="ko-KR" sz="1600" b="1" dirty="0"/>
          </a:p>
          <a:p>
            <a:r>
              <a:rPr lang="ko-KR" altLang="en-US" sz="1600" b="1" dirty="0"/>
              <a:t>나타내어주고 그에 따른 사용자 행동추천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284FAB3-D5AC-41A5-A723-C36393DADE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120" y="2564154"/>
            <a:ext cx="3745227" cy="773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F69EE9D-48D7-4844-9600-0D6B87D8CD10}"/>
              </a:ext>
            </a:extLst>
          </p:cNvPr>
          <p:cNvSpPr/>
          <p:nvPr/>
        </p:nvSpPr>
        <p:spPr>
          <a:xfrm>
            <a:off x="2020142" y="3818901"/>
            <a:ext cx="3873269" cy="39114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E5CA159-6F44-4385-A4B0-4B1E6B8C9A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5150" y="4361620"/>
            <a:ext cx="3749197" cy="1425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B42B823-D366-4DFB-B083-3726E2E05960}"/>
              </a:ext>
            </a:extLst>
          </p:cNvPr>
          <p:cNvSpPr txBox="1"/>
          <p:nvPr/>
        </p:nvSpPr>
        <p:spPr>
          <a:xfrm>
            <a:off x="8488748" y="5895680"/>
            <a:ext cx="2460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구글 검색 페이지로 이동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122DCEA-7C08-4BC8-92EC-627DA4AD2281}"/>
              </a:ext>
            </a:extLst>
          </p:cNvPr>
          <p:cNvSpPr/>
          <p:nvPr/>
        </p:nvSpPr>
        <p:spPr>
          <a:xfrm>
            <a:off x="7245822" y="4974608"/>
            <a:ext cx="495300" cy="20002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4378</TotalTime>
  <Words>1846</Words>
  <Application>Microsoft Office PowerPoint</Application>
  <PresentationFormat>와이드스크린</PresentationFormat>
  <Paragraphs>796</Paragraphs>
  <Slides>61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KoPub돋움체 Bold</vt:lpstr>
      <vt:lpstr>KoPub돋움체 Light</vt:lpstr>
      <vt:lpstr>Aharoni</vt:lpstr>
      <vt:lpstr>Arial</vt:lpstr>
      <vt:lpstr>Wingdings</vt:lpstr>
      <vt:lpstr>맑은 고딕</vt:lpstr>
      <vt:lpstr>Office 테마</vt:lpstr>
      <vt:lpstr>포트폴리오                형태희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 프로그래밍 개발 (Servlet, Jquery) 타요타요 KITRI(정보 기술 연구원)</vt:lpstr>
      <vt:lpstr>웹 프로그래밍 개발 (Servlet, Jquery) 타요타요 KITRI(정보 기술 연구원)</vt:lpstr>
      <vt:lpstr>웹 프로그래밍 개발 (Servlet, Jquery) 타요타요 KITRI(정보 기술 연구원)</vt:lpstr>
      <vt:lpstr>웹 프로그래밍 개발 (Servlet, Jquery) 타요타요 KITRI(정보 기술 연구원)</vt:lpstr>
      <vt:lpstr>웹 프로그래밍 개발 (Servlet, Jquery) 타요타요 KITRI(정보 기술 연구원)</vt:lpstr>
      <vt:lpstr>웹 프로그래밍 개발 (Servlet, Jquery) 타요타요 KITRI(정보 기술 연구원)</vt:lpstr>
      <vt:lpstr>웹 프로그래밍 개발 (Servlet, Jquery) 타요타요 KITRI(정보 기술 연구원)</vt:lpstr>
      <vt:lpstr>웹 프로그래밍 개발 (Servlet, Jquery) 타요타요 KITRI(정보 기술 연구원)</vt:lpstr>
      <vt:lpstr>웹 프로그래밍 개발 (Servlet, Jquery) 타요타요 KITRI(정보 기술 연구원)</vt:lpstr>
      <vt:lpstr>웹 프로그래밍 개발 (Servlet, Jquery) 타요타요 KITRI(정보 기술 연구원)</vt:lpstr>
      <vt:lpstr>안드로이드 앱 개발 내 차 찾기 서비스 ㈜와이파이브</vt:lpstr>
      <vt:lpstr>안드로이드 앱 개발 내 차 찾기 서비스 ㈜와이파이브</vt:lpstr>
      <vt:lpstr>안드로이드 앱 개발 내 차 찾기 서비스 ㈜와이파이브</vt:lpstr>
      <vt:lpstr>안드로이드 앱 개발 내 차 찾기 서비스 ㈜와이파이브</vt:lpstr>
      <vt:lpstr>안드로이드 앱 개발 내 차 찾기 서비스 ㈜와이파이브</vt:lpstr>
      <vt:lpstr>안드로이드 앱 개발 내 차 찾기 서비스 ㈜와이파이브</vt:lpstr>
      <vt:lpstr>안드로이드 앱 개발 내 차 찾기 서비스 ㈜와이파이브</vt:lpstr>
      <vt:lpstr>안드로이드 앱 개발 내 차 찾기 서비스 ㈜와이파이브</vt:lpstr>
      <vt:lpstr>안드로이드 앱 개발 내 차 찾기 서비스 ㈜와이파이브</vt:lpstr>
      <vt:lpstr>안드로이드 앱 개발 출입관리서비스 ㈜와이파이브</vt:lpstr>
      <vt:lpstr>안드로이드 앱 개발 출입관리서비스 ㈜와이파이브</vt:lpstr>
      <vt:lpstr>안드로이드 앱 개발 출입관리서비스 ㈜와이파이브</vt:lpstr>
      <vt:lpstr>안드로이드 앱 개발 효플 (k해커톤 대회)</vt:lpstr>
      <vt:lpstr>안드로이드 앱 개발 효플 (k해커톤 대회)</vt:lpstr>
      <vt:lpstr>안드로이드 앱 개발 효플 (k해커톤 대회)</vt:lpstr>
      <vt:lpstr>안드로이드 앱 개발 효플 (k해커톤 대회)</vt:lpstr>
      <vt:lpstr>안드로이드 앱 개발 효플 (k해커톤 대회)</vt:lpstr>
      <vt:lpstr>안드로이드 앱 개발 효플 (k해커톤 대회)</vt:lpstr>
      <vt:lpstr>안드로이드 앱 개발 효플 (k해커톤 대회)</vt:lpstr>
      <vt:lpstr>안드로이드 앱 개발 러브센스 (인턴: ㈜우리요)</vt:lpstr>
      <vt:lpstr>안드로이드 앱 개발 러브센스 (학점 연계 인턴십: ㈜우리요) E-BOOK</vt:lpstr>
      <vt:lpstr>안드로이드 앱 개발 러브센스 (학점 연계 인턴십: ㈜우리요) E-BOOK</vt:lpstr>
      <vt:lpstr>안드로이드 앱 개발 러브센스 (학점 연계 인턴십: ㈜우리요) E-BOOK</vt:lpstr>
      <vt:lpstr>안드로이드 앱 개발 러브센스 (학점 연계 인턴십: ㈜우리요) E-BOOK</vt:lpstr>
      <vt:lpstr>그래픽스 개발 폭탄피하기 (전북대학교 교내 경진대회)</vt:lpstr>
      <vt:lpstr>그래픽스 개발 폭탄피하기 (전북대학교 교내 경진대회)</vt:lpstr>
      <vt:lpstr>그래픽스 개발 폭탄피하기 (전북대학교 교내 경진대회)</vt:lpstr>
      <vt:lpstr>PowerPoint 프레젠테이션</vt:lpstr>
      <vt:lpstr>PowerPoint 프레젠테이션</vt:lpstr>
      <vt:lpstr>기타 백업용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형 태희</dc:creator>
  <cp:lastModifiedBy>user</cp:lastModifiedBy>
  <cp:revision>168</cp:revision>
  <dcterms:created xsi:type="dcterms:W3CDTF">2018-07-07T10:14:09Z</dcterms:created>
  <dcterms:modified xsi:type="dcterms:W3CDTF">2019-07-18T09:14:24Z</dcterms:modified>
</cp:coreProperties>
</file>